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0"/>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Poppins Bold" charset="1" panose="00000800000000000000"/>
      <p:regular r:id="rId26"/>
    </p:embeddedFont>
    <p:embeddedFont>
      <p:font typeface="Poppins" charset="1" panose="00000500000000000000"/>
      <p:regular r:id="rId27"/>
    </p:embeddedFont>
    <p:embeddedFont>
      <p:font typeface="Poppins Light" charset="1" panose="00000400000000000000"/>
      <p:regular r:id="rId28"/>
    </p:embeddedFont>
    <p:embeddedFont>
      <p:font typeface="Canva Sans Bold"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notesMasters/notesMaster1.xml" Type="http://schemas.openxmlformats.org/officeDocument/2006/relationships/notesMaster"/><Relationship Id="rId31" Target="theme/theme2.xml" Type="http://schemas.openxmlformats.org/officeDocument/2006/relationships/theme"/><Relationship Id="rId32" Target="notesSlides/notesSlide1.xml" Type="http://schemas.openxmlformats.org/officeDocument/2006/relationships/notesSlide"/><Relationship Id="rId33" Target="notesSlides/notesSlide2.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OWASP Dependency-Check → Scans libraries for known vulnerabilities</a:t>
            </a:r>
          </a:p>
          <a:p>
            <a:r>
              <a:rPr lang="en-US"/>
              <a:t>SpotBugs + FindSecBugs → Finds security bugs in your code (SQL injection, XSS, etc.)</a:t>
            </a:r>
          </a:p>
          <a:p>
            <a:r>
              <a:rPr lang="en-US"/>
              <a:t>Secret Detection → Finds hardcoded passwords/API keys</a:t>
            </a:r>
          </a:p>
          <a:p>
            <a:r>
              <a:rPr lang="en-US"/>
              <a:t>Trivy Container Scan → Scans Docker images for vulnerabilities</a:t>
            </a:r>
          </a:p>
          <a:p>
            <a:r>
              <a:rPr lang="en-US"/>
              <a:t>Security Config Tests → Validates secure settings (passwords, ports, etc.)</a:t>
            </a:r>
          </a:p>
          <a:p>
            <a:r>
              <a:rPr lang="en-US"/>
              <a:t>JaCoCo Coverage → Ensures tests actually run</a:t>
            </a:r>
          </a:p>
          <a:p>
            <a:r>
              <a:rPr lang="en-US"/>
              <a:t/>
            </a:r>
          </a:p>
          <a:p>
            <a:r>
              <a:rPr lang="en-US"/>
              <a:t>For example we can say that it caught on that we were hardcoded jwt tokens early on, which saved us time when it came to deployment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OWASP Dependency-Check → Scans libraries for known vulnerabilities</a:t>
            </a:r>
          </a:p>
          <a:p>
            <a:r>
              <a:rPr lang="en-US"/>
              <a:t>SpotBugs + FindSecBugs → Finds security bugs in your code (SQL injection, XSS, etc.)</a:t>
            </a:r>
          </a:p>
          <a:p>
            <a:r>
              <a:rPr lang="en-US"/>
              <a:t>Secret Detection → Finds hardcoded passwords/API keys</a:t>
            </a:r>
          </a:p>
          <a:p>
            <a:r>
              <a:rPr lang="en-US"/>
              <a:t>Trivy Container Scan → Scans Docker images for vulnerabilities</a:t>
            </a:r>
          </a:p>
          <a:p>
            <a:r>
              <a:rPr lang="en-US"/>
              <a:t>Security Config Tests → Validates secure settings (passwords, ports, etc.)</a:t>
            </a:r>
          </a:p>
          <a:p>
            <a:r>
              <a:rPr lang="en-US"/>
              <a:t>JaCoCo Coverage → Ensures tests actually run</a:t>
            </a:r>
          </a:p>
          <a:p>
            <a:r>
              <a:rPr lang="en-US"/>
              <a:t/>
            </a:r>
          </a:p>
          <a:p>
            <a:r>
              <a:rPr lang="en-US"/>
              <a:t>For example we can say that it caught on that we were hardcoded jwt tokens early on, which saved us time when it came to deployment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VAG4itbilV0.mp4" Type="http://schemas.openxmlformats.org/officeDocument/2006/relationships/video"/><Relationship Id="rId4" Target="../media/VAG4itbilV0.mp4" Type="http://schemas.microsoft.com/office/2007/relationships/media"/></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VAG4ip074HY.mp4" Type="http://schemas.openxmlformats.org/officeDocument/2006/relationships/video"/><Relationship Id="rId4" Target="../media/VAG4ip074HY.mp4" Type="http://schemas.microsoft.com/office/2007/relationships/media"/></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5.pn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0.png" Type="http://schemas.openxmlformats.org/officeDocument/2006/relationships/image"/><Relationship Id="rId4"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png" Type="http://schemas.openxmlformats.org/officeDocument/2006/relationships/image"/><Relationship Id="rId8" Target="../media/image12.png" Type="http://schemas.openxmlformats.org/officeDocument/2006/relationships/image"/><Relationship Id="rId9"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19.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VAG4iU196Iw.mp4" Type="http://schemas.openxmlformats.org/officeDocument/2006/relationships/video"/><Relationship Id="rId4" Target="../media/VAG4iU196Iw.mp4" Type="http://schemas.microsoft.com/office/2007/relationships/media"/></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028700"/>
            <a:ext cx="9144000" cy="8229600"/>
            <a:chOff x="0" y="0"/>
            <a:chExt cx="12192000" cy="10972800"/>
          </a:xfrm>
        </p:grpSpPr>
        <p:pic>
          <p:nvPicPr>
            <p:cNvPr name="Picture 3" id="3"/>
            <p:cNvPicPr>
              <a:picLocks noChangeAspect="true"/>
            </p:cNvPicPr>
            <p:nvPr/>
          </p:nvPicPr>
          <p:blipFill>
            <a:blip r:embed="rId2"/>
            <a:srcRect l="0" t="5000" r="0" b="5000"/>
            <a:stretch>
              <a:fillRect/>
            </a:stretch>
          </p:blipFill>
          <p:spPr>
            <a:xfrm flipH="false" flipV="false">
              <a:off x="0" y="0"/>
              <a:ext cx="12192000" cy="10972800"/>
            </a:xfrm>
            <a:prstGeom prst="rect">
              <a:avLst/>
            </a:prstGeom>
          </p:spPr>
        </p:pic>
      </p:grpSp>
      <p:sp>
        <p:nvSpPr>
          <p:cNvPr name="AutoShape 4" id="4"/>
          <p:cNvSpPr/>
          <p:nvPr/>
        </p:nvSpPr>
        <p:spPr>
          <a:xfrm>
            <a:off x="0" y="1047750"/>
            <a:ext cx="18288000" cy="0"/>
          </a:xfrm>
          <a:prstGeom prst="line">
            <a:avLst/>
          </a:prstGeom>
          <a:ln cap="flat" w="38100">
            <a:solidFill>
              <a:srgbClr val="FCBC05"/>
            </a:solidFill>
            <a:prstDash val="solid"/>
            <a:headEnd type="none" len="sm" w="sm"/>
            <a:tailEnd type="none" len="sm" w="sm"/>
          </a:ln>
        </p:spPr>
      </p:sp>
      <p:sp>
        <p:nvSpPr>
          <p:cNvPr name="AutoShape 5" id="5"/>
          <p:cNvSpPr/>
          <p:nvPr/>
        </p:nvSpPr>
        <p:spPr>
          <a:xfrm>
            <a:off x="1009650" y="2092779"/>
            <a:ext cx="8134350" cy="0"/>
          </a:xfrm>
          <a:prstGeom prst="line">
            <a:avLst/>
          </a:prstGeom>
          <a:ln cap="flat" w="38100">
            <a:solidFill>
              <a:srgbClr val="FCBC05"/>
            </a:solidFill>
            <a:prstDash val="solid"/>
            <a:headEnd type="none" len="sm" w="sm"/>
            <a:tailEnd type="none" len="sm" w="sm"/>
          </a:ln>
        </p:spPr>
      </p:sp>
      <p:sp>
        <p:nvSpPr>
          <p:cNvPr name="AutoShape 6" id="6"/>
          <p:cNvSpPr/>
          <p:nvPr/>
        </p:nvSpPr>
        <p:spPr>
          <a:xfrm>
            <a:off x="1009650" y="8113052"/>
            <a:ext cx="8134350" cy="0"/>
          </a:xfrm>
          <a:prstGeom prst="line">
            <a:avLst/>
          </a:prstGeom>
          <a:ln cap="flat" w="38100">
            <a:solidFill>
              <a:srgbClr val="FCBC05"/>
            </a:solidFill>
            <a:prstDash val="solid"/>
            <a:headEnd type="none" len="sm" w="sm"/>
            <a:tailEnd type="none" len="sm" w="sm"/>
          </a:ln>
        </p:spPr>
      </p:sp>
      <p:sp>
        <p:nvSpPr>
          <p:cNvPr name="AutoShape 7" id="7"/>
          <p:cNvSpPr/>
          <p:nvPr/>
        </p:nvSpPr>
        <p:spPr>
          <a:xfrm>
            <a:off x="0" y="9239250"/>
            <a:ext cx="18288000" cy="0"/>
          </a:xfrm>
          <a:prstGeom prst="line">
            <a:avLst/>
          </a:prstGeom>
          <a:ln cap="flat" w="38100">
            <a:solidFill>
              <a:srgbClr val="FCBC05"/>
            </a:solidFill>
            <a:prstDash val="solid"/>
            <a:headEnd type="none" len="sm" w="sm"/>
            <a:tailEnd type="none" len="sm" w="sm"/>
          </a:ln>
        </p:spPr>
      </p:sp>
      <p:sp>
        <p:nvSpPr>
          <p:cNvPr name="AutoShape 8" id="8"/>
          <p:cNvSpPr/>
          <p:nvPr/>
        </p:nvSpPr>
        <p:spPr>
          <a:xfrm flipV="true">
            <a:off x="1009650" y="1028700"/>
            <a:ext cx="0" cy="8210550"/>
          </a:xfrm>
          <a:prstGeom prst="line">
            <a:avLst/>
          </a:prstGeom>
          <a:ln cap="flat" w="38100">
            <a:solidFill>
              <a:srgbClr val="FCBC05"/>
            </a:solidFill>
            <a:prstDash val="solid"/>
            <a:headEnd type="none" len="sm" w="sm"/>
            <a:tailEnd type="none" len="sm" w="sm"/>
          </a:ln>
        </p:spPr>
      </p:sp>
      <p:sp>
        <p:nvSpPr>
          <p:cNvPr name="AutoShape 9" id="9"/>
          <p:cNvSpPr/>
          <p:nvPr/>
        </p:nvSpPr>
        <p:spPr>
          <a:xfrm flipV="true">
            <a:off x="9163050" y="1047750"/>
            <a:ext cx="0" cy="8210550"/>
          </a:xfrm>
          <a:prstGeom prst="line">
            <a:avLst/>
          </a:prstGeom>
          <a:ln cap="flat" w="38100">
            <a:solidFill>
              <a:srgbClr val="FCBC05"/>
            </a:solidFill>
            <a:prstDash val="solid"/>
            <a:headEnd type="none" len="sm" w="sm"/>
            <a:tailEnd type="none" len="sm" w="sm"/>
          </a:ln>
        </p:spPr>
      </p:sp>
      <p:sp>
        <p:nvSpPr>
          <p:cNvPr name="Freeform 10" id="10"/>
          <p:cNvSpPr/>
          <p:nvPr/>
        </p:nvSpPr>
        <p:spPr>
          <a:xfrm flipH="false" flipV="false" rot="0">
            <a:off x="9743034" y="3197666"/>
            <a:ext cx="7945931" cy="3367088"/>
          </a:xfrm>
          <a:custGeom>
            <a:avLst/>
            <a:gdLst/>
            <a:ahLst/>
            <a:cxnLst/>
            <a:rect r="r" b="b" t="t" l="l"/>
            <a:pathLst>
              <a:path h="3367088" w="7945931">
                <a:moveTo>
                  <a:pt x="0" y="0"/>
                </a:moveTo>
                <a:lnTo>
                  <a:pt x="7945932" y="0"/>
                </a:lnTo>
                <a:lnTo>
                  <a:pt x="7945932" y="3367088"/>
                </a:lnTo>
                <a:lnTo>
                  <a:pt x="0" y="3367088"/>
                </a:lnTo>
                <a:lnTo>
                  <a:pt x="0" y="0"/>
                </a:lnTo>
                <a:close/>
              </a:path>
            </a:pathLst>
          </a:custGeom>
          <a:blipFill>
            <a:blip r:embed="rId3"/>
            <a:stretch>
              <a:fillRect l="0" t="0" r="0" b="0"/>
            </a:stretch>
          </a:blipFill>
        </p:spPr>
      </p:sp>
      <p:sp>
        <p:nvSpPr>
          <p:cNvPr name="TextBox 11" id="11"/>
          <p:cNvSpPr txBox="true"/>
          <p:nvPr/>
        </p:nvSpPr>
        <p:spPr>
          <a:xfrm rot="0">
            <a:off x="1276350" y="3685363"/>
            <a:ext cx="7648925" cy="2677445"/>
          </a:xfrm>
          <a:prstGeom prst="rect">
            <a:avLst/>
          </a:prstGeom>
        </p:spPr>
        <p:txBody>
          <a:bodyPr anchor="t" rtlCol="false" tIns="0" lIns="0" bIns="0" rIns="0">
            <a:spAutoFit/>
          </a:bodyPr>
          <a:lstStyle/>
          <a:p>
            <a:pPr algn="ctr">
              <a:lnSpc>
                <a:spcPts val="9641"/>
              </a:lnSpc>
            </a:pPr>
            <a:r>
              <a:rPr lang="en-US" b="true" sz="11478" spc="-746">
                <a:solidFill>
                  <a:srgbClr val="FCBC05"/>
                </a:solidFill>
                <a:latin typeface="Poppins Bold"/>
                <a:ea typeface="Poppins Bold"/>
                <a:cs typeface="Poppins Bold"/>
                <a:sym typeface="Poppins Bold"/>
              </a:rPr>
              <a:t>Campus</a:t>
            </a:r>
          </a:p>
          <a:p>
            <a:pPr algn="ctr">
              <a:lnSpc>
                <a:spcPts val="9641"/>
              </a:lnSpc>
            </a:pPr>
            <a:r>
              <a:rPr lang="en-US" b="true" sz="11478" spc="-746">
                <a:solidFill>
                  <a:srgbClr val="FCBC05"/>
                </a:solidFill>
                <a:latin typeface="Poppins Bold"/>
                <a:ea typeface="Poppins Bold"/>
                <a:cs typeface="Poppins Bold"/>
                <a:sym typeface="Poppins Bold"/>
              </a:rPr>
              <a:t>Chow</a:t>
            </a:r>
          </a:p>
        </p:txBody>
      </p:sp>
      <p:sp>
        <p:nvSpPr>
          <p:cNvPr name="TextBox 12" id="12"/>
          <p:cNvSpPr txBox="true"/>
          <p:nvPr/>
        </p:nvSpPr>
        <p:spPr>
          <a:xfrm rot="0">
            <a:off x="2808281" y="1246907"/>
            <a:ext cx="5366186" cy="560122"/>
          </a:xfrm>
          <a:prstGeom prst="rect">
            <a:avLst/>
          </a:prstGeom>
        </p:spPr>
        <p:txBody>
          <a:bodyPr anchor="t" rtlCol="false" tIns="0" lIns="0" bIns="0" rIns="0">
            <a:spAutoFit/>
          </a:bodyPr>
          <a:lstStyle/>
          <a:p>
            <a:pPr algn="l">
              <a:lnSpc>
                <a:spcPts val="4302"/>
              </a:lnSpc>
              <a:spcBef>
                <a:spcPct val="0"/>
              </a:spcBef>
            </a:pPr>
            <a:r>
              <a:rPr lang="en-US" sz="3072" spc="-199">
                <a:solidFill>
                  <a:srgbClr val="A97132"/>
                </a:solidFill>
                <a:latin typeface="Poppins"/>
                <a:ea typeface="Poppins"/>
                <a:cs typeface="Poppins"/>
                <a:sym typeface="Poppins"/>
              </a:rPr>
              <a:t>CS 302 Final Presentation</a:t>
            </a:r>
          </a:p>
        </p:txBody>
      </p:sp>
      <p:sp>
        <p:nvSpPr>
          <p:cNvPr name="TextBox 13" id="13"/>
          <p:cNvSpPr txBox="true"/>
          <p:nvPr/>
        </p:nvSpPr>
        <p:spPr>
          <a:xfrm rot="-5400000">
            <a:off x="-1236364" y="4863439"/>
            <a:ext cx="3401139" cy="560122"/>
          </a:xfrm>
          <a:prstGeom prst="rect">
            <a:avLst/>
          </a:prstGeom>
        </p:spPr>
        <p:txBody>
          <a:bodyPr anchor="t" rtlCol="false" tIns="0" lIns="0" bIns="0" rIns="0">
            <a:spAutoFit/>
          </a:bodyPr>
          <a:lstStyle/>
          <a:p>
            <a:pPr algn="ctr">
              <a:lnSpc>
                <a:spcPts val="4302"/>
              </a:lnSpc>
              <a:spcBef>
                <a:spcPct val="0"/>
              </a:spcBef>
            </a:pPr>
            <a:r>
              <a:rPr lang="en-US" sz="3072" spc="-199">
                <a:solidFill>
                  <a:srgbClr val="A97132"/>
                </a:solidFill>
                <a:latin typeface="Poppins"/>
                <a:ea typeface="Poppins"/>
                <a:cs typeface="Poppins"/>
                <a:sym typeface="Poppins"/>
              </a:rPr>
              <a:t>2025</a:t>
            </a:r>
          </a:p>
        </p:txBody>
      </p:sp>
      <p:sp>
        <p:nvSpPr>
          <p:cNvPr name="TextBox 14" id="14"/>
          <p:cNvSpPr txBox="true"/>
          <p:nvPr/>
        </p:nvSpPr>
        <p:spPr>
          <a:xfrm rot="0">
            <a:off x="1276350" y="8367515"/>
            <a:ext cx="7648925" cy="508052"/>
          </a:xfrm>
          <a:prstGeom prst="rect">
            <a:avLst/>
          </a:prstGeom>
        </p:spPr>
        <p:txBody>
          <a:bodyPr anchor="t" rtlCol="false" tIns="0" lIns="0" bIns="0" rIns="0">
            <a:spAutoFit/>
          </a:bodyPr>
          <a:lstStyle/>
          <a:p>
            <a:pPr algn="l">
              <a:lnSpc>
                <a:spcPts val="4022"/>
              </a:lnSpc>
              <a:spcBef>
                <a:spcPct val="0"/>
              </a:spcBef>
            </a:pPr>
            <a:r>
              <a:rPr lang="en-US" sz="2872" spc="-186">
                <a:solidFill>
                  <a:srgbClr val="A97132"/>
                </a:solidFill>
                <a:latin typeface="Poppins"/>
                <a:ea typeface="Poppins"/>
                <a:cs typeface="Poppins"/>
                <a:sym typeface="Poppins"/>
              </a:rPr>
              <a:t>Matthew, Yang Hwee, Xu Duo, Doris, Lennel, Shiv</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E7AD06"/>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E7AD06"/>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E7AD06"/>
            </a:solidFill>
            <a:prstDash val="solid"/>
            <a:headEnd type="none" len="sm" w="sm"/>
            <a:tailEnd type="none" len="sm" w="sm"/>
          </a:ln>
        </p:spPr>
      </p:sp>
      <p:grpSp>
        <p:nvGrpSpPr>
          <p:cNvPr name="Group 6" id="6"/>
          <p:cNvGrpSpPr/>
          <p:nvPr/>
        </p:nvGrpSpPr>
        <p:grpSpPr>
          <a:xfrm rot="0">
            <a:off x="608308" y="606533"/>
            <a:ext cx="14180304" cy="1439452"/>
            <a:chOff x="0" y="0"/>
            <a:chExt cx="3734730" cy="379115"/>
          </a:xfrm>
        </p:grpSpPr>
        <p:sp>
          <p:nvSpPr>
            <p:cNvPr name="Freeform 7" id="7"/>
            <p:cNvSpPr/>
            <p:nvPr/>
          </p:nvSpPr>
          <p:spPr>
            <a:xfrm flipH="false" flipV="false" rot="0">
              <a:off x="0" y="0"/>
              <a:ext cx="3734730" cy="379115"/>
            </a:xfrm>
            <a:custGeom>
              <a:avLst/>
              <a:gdLst/>
              <a:ahLst/>
              <a:cxnLst/>
              <a:rect r="r" b="b" t="t" l="l"/>
              <a:pathLst>
                <a:path h="379115" w="3734730">
                  <a:moveTo>
                    <a:pt x="0" y="0"/>
                  </a:moveTo>
                  <a:lnTo>
                    <a:pt x="3734730" y="0"/>
                  </a:lnTo>
                  <a:lnTo>
                    <a:pt x="3734730" y="379115"/>
                  </a:lnTo>
                  <a:lnTo>
                    <a:pt x="0" y="379115"/>
                  </a:lnTo>
                  <a:close/>
                </a:path>
              </a:pathLst>
            </a:custGeom>
            <a:solidFill>
              <a:srgbClr val="FCBC05"/>
            </a:solidFill>
          </p:spPr>
        </p:sp>
        <p:sp>
          <p:nvSpPr>
            <p:cNvPr name="TextBox 8" id="8"/>
            <p:cNvSpPr txBox="true"/>
            <p:nvPr/>
          </p:nvSpPr>
          <p:spPr>
            <a:xfrm>
              <a:off x="0" y="-38100"/>
              <a:ext cx="3734730" cy="417215"/>
            </a:xfrm>
            <a:prstGeom prst="rect">
              <a:avLst/>
            </a:prstGeom>
          </p:spPr>
          <p:txBody>
            <a:bodyPr anchor="ctr" rtlCol="false" tIns="50800" lIns="50800" bIns="50800" rIns="50800"/>
            <a:lstStyle/>
            <a:p>
              <a:pPr algn="ctr">
                <a:lnSpc>
                  <a:spcPts val="2659"/>
                </a:lnSpc>
              </a:pPr>
            </a:p>
          </p:txBody>
        </p:sp>
      </p:gr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2977777" y="2340349"/>
            <a:ext cx="12332446" cy="6937001"/>
          </a:xfrm>
          <a:prstGeom prst="rect">
            <a:avLst/>
          </a:prstGeom>
        </p:spPr>
      </p:pic>
      <p:sp>
        <p:nvSpPr>
          <p:cNvPr name="TextBox 10" id="10"/>
          <p:cNvSpPr txBox="true"/>
          <p:nvPr/>
        </p:nvSpPr>
        <p:spPr>
          <a:xfrm rot="0">
            <a:off x="840090" y="949060"/>
            <a:ext cx="14121256" cy="924313"/>
          </a:xfrm>
          <a:prstGeom prst="rect">
            <a:avLst/>
          </a:prstGeom>
        </p:spPr>
        <p:txBody>
          <a:bodyPr anchor="t" rtlCol="false" tIns="0" lIns="0" bIns="0" rIns="0">
            <a:spAutoFit/>
          </a:bodyPr>
          <a:lstStyle/>
          <a:p>
            <a:pPr algn="l">
              <a:lnSpc>
                <a:spcPts val="6132"/>
              </a:lnSpc>
            </a:pPr>
            <a:r>
              <a:rPr lang="en-US" sz="7300" spc="-474" b="true">
                <a:solidFill>
                  <a:srgbClr val="FFFFFF"/>
                </a:solidFill>
                <a:latin typeface="Poppins Bold"/>
                <a:ea typeface="Poppins Bold"/>
                <a:cs typeface="Poppins Bold"/>
                <a:sym typeface="Poppins Bold"/>
              </a:rPr>
              <a:t>Scenario 1 :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E7AD06"/>
            </a:solidFill>
            <a:prstDash val="solid"/>
            <a:headEnd type="none" len="sm" w="sm"/>
            <a:tailEnd type="none" len="sm" w="sm"/>
          </a:ln>
        </p:spPr>
      </p:sp>
      <p:sp>
        <p:nvSpPr>
          <p:cNvPr name="AutoShape 3" id="3"/>
          <p:cNvSpPr/>
          <p:nvPr/>
        </p:nvSpPr>
        <p:spPr>
          <a:xfrm>
            <a:off x="-45436" y="1047750"/>
            <a:ext cx="18288000" cy="0"/>
          </a:xfrm>
          <a:prstGeom prst="line">
            <a:avLst/>
          </a:prstGeom>
          <a:ln cap="flat" w="38100">
            <a:solidFill>
              <a:srgbClr val="E7AD06"/>
            </a:solidFill>
            <a:prstDash val="solid"/>
            <a:headEnd type="none" len="sm" w="sm"/>
            <a:tailEnd type="none" len="sm" w="sm"/>
          </a:ln>
        </p:spPr>
      </p:sp>
      <p:sp>
        <p:nvSpPr>
          <p:cNvPr name="AutoShape 4" id="4"/>
          <p:cNvSpPr/>
          <p:nvPr/>
        </p:nvSpPr>
        <p:spPr>
          <a:xfrm>
            <a:off x="0" y="9277350"/>
            <a:ext cx="18288000" cy="0"/>
          </a:xfrm>
          <a:prstGeom prst="line">
            <a:avLst/>
          </a:prstGeom>
          <a:ln cap="flat" w="38100">
            <a:solidFill>
              <a:srgbClr val="E7AD06"/>
            </a:solidFill>
            <a:prstDash val="solid"/>
            <a:headEnd type="none" len="sm" w="sm"/>
            <a:tailEnd type="none" len="sm" w="sm"/>
          </a:ln>
        </p:spPr>
      </p:sp>
      <p:grpSp>
        <p:nvGrpSpPr>
          <p:cNvPr name="Group 5" id="5"/>
          <p:cNvGrpSpPr/>
          <p:nvPr/>
        </p:nvGrpSpPr>
        <p:grpSpPr>
          <a:xfrm rot="0">
            <a:off x="608308" y="606533"/>
            <a:ext cx="15556096" cy="1439452"/>
            <a:chOff x="0" y="0"/>
            <a:chExt cx="4097079" cy="379115"/>
          </a:xfrm>
        </p:grpSpPr>
        <p:sp>
          <p:nvSpPr>
            <p:cNvPr name="Freeform 6" id="6"/>
            <p:cNvSpPr/>
            <p:nvPr/>
          </p:nvSpPr>
          <p:spPr>
            <a:xfrm flipH="false" flipV="false" rot="0">
              <a:off x="0" y="0"/>
              <a:ext cx="4097079" cy="379115"/>
            </a:xfrm>
            <a:custGeom>
              <a:avLst/>
              <a:gdLst/>
              <a:ahLst/>
              <a:cxnLst/>
              <a:rect r="r" b="b" t="t" l="l"/>
              <a:pathLst>
                <a:path h="379115" w="4097079">
                  <a:moveTo>
                    <a:pt x="0" y="0"/>
                  </a:moveTo>
                  <a:lnTo>
                    <a:pt x="4097079" y="0"/>
                  </a:lnTo>
                  <a:lnTo>
                    <a:pt x="4097079" y="379115"/>
                  </a:lnTo>
                  <a:lnTo>
                    <a:pt x="0" y="379115"/>
                  </a:lnTo>
                  <a:close/>
                </a:path>
              </a:pathLst>
            </a:custGeom>
            <a:solidFill>
              <a:srgbClr val="FCBC05"/>
            </a:solidFill>
          </p:spPr>
        </p:sp>
        <p:sp>
          <p:nvSpPr>
            <p:cNvPr name="TextBox 7" id="7"/>
            <p:cNvSpPr txBox="true"/>
            <p:nvPr/>
          </p:nvSpPr>
          <p:spPr>
            <a:xfrm>
              <a:off x="0" y="-38100"/>
              <a:ext cx="4097079" cy="41721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8299981" y="3115557"/>
            <a:ext cx="9540491" cy="5008758"/>
          </a:xfrm>
          <a:custGeom>
            <a:avLst/>
            <a:gdLst/>
            <a:ahLst/>
            <a:cxnLst/>
            <a:rect r="r" b="b" t="t" l="l"/>
            <a:pathLst>
              <a:path h="5008758" w="9540491">
                <a:moveTo>
                  <a:pt x="0" y="0"/>
                </a:moveTo>
                <a:lnTo>
                  <a:pt x="9540491" y="0"/>
                </a:lnTo>
                <a:lnTo>
                  <a:pt x="9540491" y="5008758"/>
                </a:lnTo>
                <a:lnTo>
                  <a:pt x="0" y="5008758"/>
                </a:lnTo>
                <a:lnTo>
                  <a:pt x="0" y="0"/>
                </a:lnTo>
                <a:close/>
              </a:path>
            </a:pathLst>
          </a:custGeom>
          <a:blipFill>
            <a:blip r:embed="rId2"/>
            <a:stretch>
              <a:fillRect l="0" t="0" r="0" b="0"/>
            </a:stretch>
          </a:blipFill>
        </p:spPr>
      </p:sp>
      <p:sp>
        <p:nvSpPr>
          <p:cNvPr name="Freeform 9" id="9"/>
          <p:cNvSpPr/>
          <p:nvPr/>
        </p:nvSpPr>
        <p:spPr>
          <a:xfrm flipH="false" flipV="false" rot="0">
            <a:off x="1263542" y="2928354"/>
            <a:ext cx="6487402" cy="5383163"/>
          </a:xfrm>
          <a:custGeom>
            <a:avLst/>
            <a:gdLst/>
            <a:ahLst/>
            <a:cxnLst/>
            <a:rect r="r" b="b" t="t" l="l"/>
            <a:pathLst>
              <a:path h="5383163" w="6487402">
                <a:moveTo>
                  <a:pt x="0" y="0"/>
                </a:moveTo>
                <a:lnTo>
                  <a:pt x="6487402" y="0"/>
                </a:lnTo>
                <a:lnTo>
                  <a:pt x="6487402" y="5383163"/>
                </a:lnTo>
                <a:lnTo>
                  <a:pt x="0" y="5383163"/>
                </a:lnTo>
                <a:lnTo>
                  <a:pt x="0" y="0"/>
                </a:lnTo>
                <a:close/>
              </a:path>
            </a:pathLst>
          </a:custGeom>
          <a:blipFill>
            <a:blip r:embed="rId3"/>
            <a:stretch>
              <a:fillRect l="0" t="0" r="0" b="0"/>
            </a:stretch>
          </a:blipFill>
        </p:spPr>
      </p:sp>
      <p:sp>
        <p:nvSpPr>
          <p:cNvPr name="TextBox 10" id="10"/>
          <p:cNvSpPr txBox="true"/>
          <p:nvPr/>
        </p:nvSpPr>
        <p:spPr>
          <a:xfrm rot="0">
            <a:off x="934395" y="954590"/>
            <a:ext cx="16419210" cy="924313"/>
          </a:xfrm>
          <a:prstGeom prst="rect">
            <a:avLst/>
          </a:prstGeom>
        </p:spPr>
        <p:txBody>
          <a:bodyPr anchor="t" rtlCol="false" tIns="0" lIns="0" bIns="0" rIns="0">
            <a:spAutoFit/>
          </a:bodyPr>
          <a:lstStyle/>
          <a:p>
            <a:pPr algn="l">
              <a:lnSpc>
                <a:spcPts val="6132"/>
              </a:lnSpc>
            </a:pPr>
            <a:r>
              <a:rPr lang="en-US" sz="7300" spc="-474" b="true">
                <a:solidFill>
                  <a:srgbClr val="FFFFFF"/>
                </a:solidFill>
                <a:latin typeface="Poppins Bold"/>
                <a:ea typeface="Poppins Bold"/>
                <a:cs typeface="Poppins Bold"/>
                <a:sym typeface="Poppins Bold"/>
              </a:rPr>
              <a:t>Scenario 3 : Merchant  Onboarding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BC05"/>
        </a:solidFill>
      </p:bgPr>
    </p:bg>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FFFFFF"/>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269654" y="1047750"/>
            <a:ext cx="7008696" cy="8229600"/>
            <a:chOff x="0" y="0"/>
            <a:chExt cx="9344928" cy="10972800"/>
          </a:xfrm>
        </p:grpSpPr>
        <p:pic>
          <p:nvPicPr>
            <p:cNvPr name="Picture 7" id="7"/>
            <p:cNvPicPr>
              <a:picLocks noChangeAspect="true"/>
            </p:cNvPicPr>
            <p:nvPr/>
          </p:nvPicPr>
          <p:blipFill>
            <a:blip r:embed="rId2"/>
            <a:srcRect l="7417" t="0" r="7417" b="0"/>
            <a:stretch>
              <a:fillRect/>
            </a:stretch>
          </p:blipFill>
          <p:spPr>
            <a:xfrm flipH="false" flipV="false">
              <a:off x="0" y="0"/>
              <a:ext cx="9344928" cy="10972800"/>
            </a:xfrm>
            <a:prstGeom prst="rect">
              <a:avLst/>
            </a:prstGeom>
          </p:spPr>
        </p:pic>
      </p:grpSp>
      <p:sp>
        <p:nvSpPr>
          <p:cNvPr name="TextBox 8" id="8"/>
          <p:cNvSpPr txBox="true"/>
          <p:nvPr/>
        </p:nvSpPr>
        <p:spPr>
          <a:xfrm rot="0">
            <a:off x="1493141" y="4180349"/>
            <a:ext cx="7872921" cy="2393028"/>
          </a:xfrm>
          <a:prstGeom prst="rect">
            <a:avLst/>
          </a:prstGeom>
        </p:spPr>
        <p:txBody>
          <a:bodyPr anchor="t" rtlCol="false" tIns="0" lIns="0" bIns="0" rIns="0">
            <a:spAutoFit/>
          </a:bodyPr>
          <a:lstStyle/>
          <a:p>
            <a:pPr algn="l">
              <a:lnSpc>
                <a:spcPts val="15791"/>
              </a:lnSpc>
            </a:pPr>
            <a:r>
              <a:rPr lang="en-US" sz="18799" spc="-1221" b="true">
                <a:solidFill>
                  <a:srgbClr val="FFFFFF"/>
                </a:solidFill>
                <a:latin typeface="Poppins Bold"/>
                <a:ea typeface="Poppins Bold"/>
                <a:cs typeface="Poppins Bold"/>
                <a:sym typeface="Poppins Bold"/>
              </a:rPr>
              <a:t>Demo</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47750" y="1047750"/>
            <a:ext cx="12732462" cy="1391062"/>
            <a:chOff x="0" y="0"/>
            <a:chExt cx="4037822" cy="441145"/>
          </a:xfrm>
        </p:grpSpPr>
        <p:sp>
          <p:nvSpPr>
            <p:cNvPr name="Freeform 3" id="3"/>
            <p:cNvSpPr/>
            <p:nvPr/>
          </p:nvSpPr>
          <p:spPr>
            <a:xfrm flipH="false" flipV="false" rot="0">
              <a:off x="0" y="0"/>
              <a:ext cx="4037822" cy="441145"/>
            </a:xfrm>
            <a:custGeom>
              <a:avLst/>
              <a:gdLst/>
              <a:ahLst/>
              <a:cxnLst/>
              <a:rect r="r" b="b" t="t" l="l"/>
              <a:pathLst>
                <a:path h="441145" w="4037822">
                  <a:moveTo>
                    <a:pt x="0" y="0"/>
                  </a:moveTo>
                  <a:lnTo>
                    <a:pt x="4037822" y="0"/>
                  </a:lnTo>
                  <a:lnTo>
                    <a:pt x="4037822" y="441145"/>
                  </a:lnTo>
                  <a:lnTo>
                    <a:pt x="0" y="441145"/>
                  </a:lnTo>
                  <a:close/>
                </a:path>
              </a:pathLst>
            </a:custGeom>
            <a:solidFill>
              <a:srgbClr val="FCBC05"/>
            </a:solidFill>
          </p:spPr>
        </p:sp>
        <p:sp>
          <p:nvSpPr>
            <p:cNvPr name="TextBox 4" id="4"/>
            <p:cNvSpPr txBox="true"/>
            <p:nvPr/>
          </p:nvSpPr>
          <p:spPr>
            <a:xfrm>
              <a:off x="0" y="-38100"/>
              <a:ext cx="4037822" cy="47924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graphicFrame>
        <p:nvGraphicFramePr>
          <p:cNvPr name="Table 9" id="9"/>
          <p:cNvGraphicFramePr>
            <a:graphicFrameLocks noGrp="true"/>
          </p:cNvGraphicFramePr>
          <p:nvPr/>
        </p:nvGraphicFramePr>
        <p:xfrm>
          <a:off x="2752440" y="3123817"/>
          <a:ext cx="12783120" cy="5286875"/>
        </p:xfrm>
        <a:graphic>
          <a:graphicData uri="http://schemas.openxmlformats.org/drawingml/2006/table">
            <a:tbl>
              <a:tblPr/>
              <a:tblGrid>
                <a:gridCol w="4261040"/>
                <a:gridCol w="4261040"/>
                <a:gridCol w="4261040"/>
              </a:tblGrid>
              <a:tr h="1321719">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Version Control</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GitLab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Manage code versions and enable collaboration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1719">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Containerization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Docker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Package microservices and databases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1719">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Orchestration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Docker Compose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To run the containers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321719">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Testing Automation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Unit + Integration Tests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marL="0" indent="0" lvl="0">
                        <a:lnSpc>
                          <a:spcPts val="2659"/>
                        </a:lnSpc>
                        <a:spcBef>
                          <a:spcPct val="0"/>
                        </a:spcBef>
                        <a:defRPr/>
                      </a:pPr>
                      <a:r>
                        <a:rPr lang="en-US" b="true" sz="1899" strike="noStrike" u="none">
                          <a:solidFill>
                            <a:srgbClr val="F5BC18"/>
                          </a:solidFill>
                          <a:latin typeface="Canva Sans Bold"/>
                          <a:ea typeface="Canva Sans Bold"/>
                          <a:cs typeface="Canva Sans Bold"/>
                          <a:sym typeface="Canva Sans Bold"/>
                        </a:rPr>
                        <a:t>Automated testing after pushing to GitLab</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0" id="10"/>
          <p:cNvSpPr txBox="true"/>
          <p:nvPr/>
        </p:nvSpPr>
        <p:spPr>
          <a:xfrm rot="0">
            <a:off x="1047750" y="1253222"/>
            <a:ext cx="14346788" cy="1022986"/>
          </a:xfrm>
          <a:prstGeom prst="rect">
            <a:avLst/>
          </a:prstGeom>
        </p:spPr>
        <p:txBody>
          <a:bodyPr anchor="t" rtlCol="false" tIns="0" lIns="0" bIns="0" rIns="0">
            <a:spAutoFit/>
          </a:bodyPr>
          <a:lstStyle/>
          <a:p>
            <a:pPr algn="l">
              <a:lnSpc>
                <a:spcPts val="6720"/>
              </a:lnSpc>
            </a:pPr>
            <a:r>
              <a:rPr lang="en-US" sz="8000" spc="-520" b="true">
                <a:solidFill>
                  <a:srgbClr val="FFFFFF"/>
                </a:solidFill>
                <a:latin typeface="Poppins Bold"/>
                <a:ea typeface="Poppins Bold"/>
                <a:cs typeface="Poppins Bold"/>
                <a:sym typeface="Poppins Bold"/>
              </a:rPr>
              <a:t>DevOps Practices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047750"/>
            <a:ext cx="12732462" cy="1391062"/>
            <a:chOff x="0" y="0"/>
            <a:chExt cx="4037822" cy="441145"/>
          </a:xfrm>
        </p:grpSpPr>
        <p:sp>
          <p:nvSpPr>
            <p:cNvPr name="Freeform 3" id="3"/>
            <p:cNvSpPr/>
            <p:nvPr/>
          </p:nvSpPr>
          <p:spPr>
            <a:xfrm flipH="false" flipV="false" rot="0">
              <a:off x="0" y="0"/>
              <a:ext cx="4037822" cy="441145"/>
            </a:xfrm>
            <a:custGeom>
              <a:avLst/>
              <a:gdLst/>
              <a:ahLst/>
              <a:cxnLst/>
              <a:rect r="r" b="b" t="t" l="l"/>
              <a:pathLst>
                <a:path h="441145" w="4037822">
                  <a:moveTo>
                    <a:pt x="0" y="0"/>
                  </a:moveTo>
                  <a:lnTo>
                    <a:pt x="4037822" y="0"/>
                  </a:lnTo>
                  <a:lnTo>
                    <a:pt x="4037822" y="441145"/>
                  </a:lnTo>
                  <a:lnTo>
                    <a:pt x="0" y="441145"/>
                  </a:lnTo>
                  <a:close/>
                </a:path>
              </a:pathLst>
            </a:custGeom>
            <a:solidFill>
              <a:srgbClr val="FCBC05"/>
            </a:solidFill>
          </p:spPr>
        </p:sp>
        <p:sp>
          <p:nvSpPr>
            <p:cNvPr name="TextBox 4" id="4"/>
            <p:cNvSpPr txBox="true"/>
            <p:nvPr/>
          </p:nvSpPr>
          <p:spPr>
            <a:xfrm>
              <a:off x="0" y="-38100"/>
              <a:ext cx="4037822" cy="47924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TextBox 9" id="9"/>
          <p:cNvSpPr txBox="true"/>
          <p:nvPr/>
        </p:nvSpPr>
        <p:spPr>
          <a:xfrm rot="0">
            <a:off x="1047750" y="1253222"/>
            <a:ext cx="14346788" cy="1022986"/>
          </a:xfrm>
          <a:prstGeom prst="rect">
            <a:avLst/>
          </a:prstGeom>
        </p:spPr>
        <p:txBody>
          <a:bodyPr anchor="t" rtlCol="false" tIns="0" lIns="0" bIns="0" rIns="0">
            <a:spAutoFit/>
          </a:bodyPr>
          <a:lstStyle/>
          <a:p>
            <a:pPr algn="l">
              <a:lnSpc>
                <a:spcPts val="6720"/>
              </a:lnSpc>
            </a:pPr>
            <a:r>
              <a:rPr lang="en-US" sz="8000" spc="-520" b="true">
                <a:solidFill>
                  <a:srgbClr val="FFFFFF"/>
                </a:solidFill>
                <a:latin typeface="Poppins Bold"/>
                <a:ea typeface="Poppins Bold"/>
                <a:cs typeface="Poppins Bold"/>
                <a:sym typeface="Poppins Bold"/>
              </a:rPr>
              <a:t> CI/CD Pipeline with GitLab</a:t>
            </a:r>
          </a:p>
        </p:txBody>
      </p:sp>
      <p:sp>
        <p:nvSpPr>
          <p:cNvPr name="TextBox 10" id="10"/>
          <p:cNvSpPr txBox="true"/>
          <p:nvPr/>
        </p:nvSpPr>
        <p:spPr>
          <a:xfrm rot="0">
            <a:off x="2376874" y="2980620"/>
            <a:ext cx="7754402" cy="1209922"/>
          </a:xfrm>
          <a:prstGeom prst="rect">
            <a:avLst/>
          </a:prstGeom>
        </p:spPr>
        <p:txBody>
          <a:bodyPr anchor="t" rtlCol="false" tIns="0" lIns="0" bIns="0" rIns="0">
            <a:spAutoFit/>
          </a:bodyPr>
          <a:lstStyle/>
          <a:p>
            <a:pPr algn="l">
              <a:lnSpc>
                <a:spcPts val="4865"/>
              </a:lnSpc>
            </a:pPr>
            <a:r>
              <a:rPr lang="en-US" sz="3243" spc="-71">
                <a:solidFill>
                  <a:srgbClr val="A97132"/>
                </a:solidFill>
                <a:latin typeface="Poppins Light"/>
                <a:ea typeface="Poppins Light"/>
                <a:cs typeface="Poppins Light"/>
                <a:sym typeface="Poppins Light"/>
              </a:rPr>
              <a:t>For our project, we implemented a fully automated CI/CD pipeline on GitLab.</a:t>
            </a:r>
          </a:p>
        </p:txBody>
      </p:sp>
      <p:grpSp>
        <p:nvGrpSpPr>
          <p:cNvPr name="Group 11" id="11"/>
          <p:cNvGrpSpPr/>
          <p:nvPr/>
        </p:nvGrpSpPr>
        <p:grpSpPr>
          <a:xfrm rot="0">
            <a:off x="10931895" y="2629293"/>
            <a:ext cx="6327405" cy="6629007"/>
            <a:chOff x="0" y="0"/>
            <a:chExt cx="8436540" cy="8838676"/>
          </a:xfrm>
        </p:grpSpPr>
        <p:pic>
          <p:nvPicPr>
            <p:cNvPr name="Picture 12" id="12"/>
            <p:cNvPicPr>
              <a:picLocks noChangeAspect="true"/>
            </p:cNvPicPr>
            <p:nvPr/>
          </p:nvPicPr>
          <p:blipFill>
            <a:blip r:embed="rId2"/>
            <a:srcRect l="2274" t="0" r="2274" b="0"/>
            <a:stretch>
              <a:fillRect/>
            </a:stretch>
          </p:blipFill>
          <p:spPr>
            <a:xfrm flipH="false" flipV="false">
              <a:off x="0" y="0"/>
              <a:ext cx="8436540" cy="8838676"/>
            </a:xfrm>
            <a:prstGeom prst="rect">
              <a:avLst/>
            </a:prstGeom>
          </p:spPr>
        </p:pic>
      </p:grpSp>
      <p:sp>
        <p:nvSpPr>
          <p:cNvPr name="TextBox 13" id="13"/>
          <p:cNvSpPr txBox="true"/>
          <p:nvPr/>
        </p:nvSpPr>
        <p:spPr>
          <a:xfrm rot="0">
            <a:off x="1635856" y="4752517"/>
            <a:ext cx="8726984" cy="3218434"/>
          </a:xfrm>
          <a:prstGeom prst="rect">
            <a:avLst/>
          </a:prstGeom>
        </p:spPr>
        <p:txBody>
          <a:bodyPr anchor="t" rtlCol="false" tIns="0" lIns="0" bIns="0" rIns="0">
            <a:spAutoFit/>
          </a:bodyPr>
          <a:lstStyle/>
          <a:p>
            <a:pPr algn="ctr" marL="656335" indent="-328168" lvl="1">
              <a:lnSpc>
                <a:spcPts val="4255"/>
              </a:lnSpc>
              <a:buFont typeface="Arial"/>
              <a:buChar char="•"/>
            </a:pPr>
            <a:r>
              <a:rPr lang="en-US" sz="3039" spc="-197">
                <a:solidFill>
                  <a:srgbClr val="000000"/>
                </a:solidFill>
                <a:latin typeface="Poppins"/>
                <a:ea typeface="Poppins"/>
                <a:cs typeface="Poppins"/>
                <a:sym typeface="Poppins"/>
              </a:rPr>
              <a:t>pipeline automatically runs tests on every</a:t>
            </a:r>
          </a:p>
          <a:p>
            <a:pPr algn="ctr">
              <a:lnSpc>
                <a:spcPts val="4255"/>
              </a:lnSpc>
            </a:pPr>
            <a:r>
              <a:rPr lang="en-US" sz="3039" spc="-197">
                <a:solidFill>
                  <a:srgbClr val="000000"/>
                </a:solidFill>
                <a:latin typeface="Poppins"/>
                <a:ea typeface="Poppins"/>
                <a:cs typeface="Poppins"/>
                <a:sym typeface="Poppins"/>
              </a:rPr>
              <a:t>commit / push</a:t>
            </a:r>
          </a:p>
          <a:p>
            <a:pPr algn="ctr" marL="656335" indent="-328168" lvl="1">
              <a:lnSpc>
                <a:spcPts val="4255"/>
              </a:lnSpc>
              <a:buFont typeface="Arial"/>
              <a:buChar char="•"/>
            </a:pPr>
            <a:r>
              <a:rPr lang="en-US" sz="3039" spc="-197">
                <a:solidFill>
                  <a:srgbClr val="000000"/>
                </a:solidFill>
                <a:latin typeface="Poppins"/>
                <a:ea typeface="Poppins"/>
                <a:cs typeface="Poppins"/>
                <a:sym typeface="Poppins"/>
              </a:rPr>
              <a:t>bugs caught early before reaching production</a:t>
            </a:r>
          </a:p>
          <a:p>
            <a:pPr algn="ctr" marL="656335" indent="-328168" lvl="1">
              <a:lnSpc>
                <a:spcPts val="4255"/>
              </a:lnSpc>
              <a:buFont typeface="Arial"/>
              <a:buChar char="•"/>
            </a:pPr>
            <a:r>
              <a:rPr lang="en-US" sz="3039" spc="-197">
                <a:solidFill>
                  <a:srgbClr val="000000"/>
                </a:solidFill>
                <a:latin typeface="Poppins"/>
                <a:ea typeface="Poppins"/>
                <a:cs typeface="Poppins"/>
                <a:sym typeface="Poppins"/>
              </a:rPr>
              <a:t>consistent build process using Docker</a:t>
            </a:r>
          </a:p>
          <a:p>
            <a:pPr algn="ctr" marL="656335" indent="-328168" lvl="1">
              <a:lnSpc>
                <a:spcPts val="4255"/>
              </a:lnSpc>
              <a:buFont typeface="Arial"/>
              <a:buChar char="•"/>
            </a:pPr>
            <a:r>
              <a:rPr lang="en-US" sz="3039" spc="-197">
                <a:solidFill>
                  <a:srgbClr val="000000"/>
                </a:solidFill>
                <a:latin typeface="Poppins"/>
                <a:ea typeface="Poppins"/>
                <a:cs typeface="Poppins"/>
                <a:sym typeface="Poppins"/>
              </a:rPr>
              <a:t>Separation of Concerns; frontend and backend </a:t>
            </a:r>
          </a:p>
          <a:p>
            <a:pPr algn="ctr">
              <a:lnSpc>
                <a:spcPts val="4255"/>
              </a:lnSpc>
              <a:spcBef>
                <a:spcPct val="0"/>
              </a:spcBef>
            </a:pPr>
            <a:r>
              <a:rPr lang="en-US" sz="3039" spc="-197">
                <a:solidFill>
                  <a:srgbClr val="000000"/>
                </a:solidFill>
                <a:latin typeface="Poppins"/>
                <a:ea typeface="Poppins"/>
                <a:cs typeface="Poppins"/>
                <a:sym typeface="Poppins"/>
              </a:rPr>
              <a:t>teams can iterate concurrently</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047750"/>
            <a:ext cx="12732462" cy="1391062"/>
            <a:chOff x="0" y="0"/>
            <a:chExt cx="4037822" cy="441145"/>
          </a:xfrm>
        </p:grpSpPr>
        <p:sp>
          <p:nvSpPr>
            <p:cNvPr name="Freeform 3" id="3"/>
            <p:cNvSpPr/>
            <p:nvPr/>
          </p:nvSpPr>
          <p:spPr>
            <a:xfrm flipH="false" flipV="false" rot="0">
              <a:off x="0" y="0"/>
              <a:ext cx="4037822" cy="441145"/>
            </a:xfrm>
            <a:custGeom>
              <a:avLst/>
              <a:gdLst/>
              <a:ahLst/>
              <a:cxnLst/>
              <a:rect r="r" b="b" t="t" l="l"/>
              <a:pathLst>
                <a:path h="441145" w="4037822">
                  <a:moveTo>
                    <a:pt x="0" y="0"/>
                  </a:moveTo>
                  <a:lnTo>
                    <a:pt x="4037822" y="0"/>
                  </a:lnTo>
                  <a:lnTo>
                    <a:pt x="4037822" y="441145"/>
                  </a:lnTo>
                  <a:lnTo>
                    <a:pt x="0" y="441145"/>
                  </a:lnTo>
                  <a:close/>
                </a:path>
              </a:pathLst>
            </a:custGeom>
            <a:solidFill>
              <a:srgbClr val="FCBC05"/>
            </a:solidFill>
          </p:spPr>
        </p:sp>
        <p:sp>
          <p:nvSpPr>
            <p:cNvPr name="TextBox 4" id="4"/>
            <p:cNvSpPr txBox="true"/>
            <p:nvPr/>
          </p:nvSpPr>
          <p:spPr>
            <a:xfrm>
              <a:off x="0" y="-38100"/>
              <a:ext cx="4037822" cy="47924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pic>
        <p:nvPicPr>
          <p:cNvPr name="Picture 9" id="9">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161785" y="2735222"/>
            <a:ext cx="11964430" cy="6729992"/>
          </a:xfrm>
          <a:prstGeom prst="rect">
            <a:avLst/>
          </a:prstGeom>
        </p:spPr>
      </p:pic>
      <p:sp>
        <p:nvSpPr>
          <p:cNvPr name="TextBox 10" id="10"/>
          <p:cNvSpPr txBox="true"/>
          <p:nvPr/>
        </p:nvSpPr>
        <p:spPr>
          <a:xfrm rot="0">
            <a:off x="1047750" y="1253222"/>
            <a:ext cx="14346788" cy="1022986"/>
          </a:xfrm>
          <a:prstGeom prst="rect">
            <a:avLst/>
          </a:prstGeom>
        </p:spPr>
        <p:txBody>
          <a:bodyPr anchor="t" rtlCol="false" tIns="0" lIns="0" bIns="0" rIns="0">
            <a:spAutoFit/>
          </a:bodyPr>
          <a:lstStyle/>
          <a:p>
            <a:pPr algn="l">
              <a:lnSpc>
                <a:spcPts val="6720"/>
              </a:lnSpc>
            </a:pPr>
            <a:r>
              <a:rPr lang="en-US" sz="8000" spc="-520" b="true">
                <a:solidFill>
                  <a:srgbClr val="FFFFFF"/>
                </a:solidFill>
                <a:latin typeface="Poppins Bold"/>
                <a:ea typeface="Poppins Bold"/>
                <a:cs typeface="Poppins Bold"/>
                <a:sym typeface="Poppins Bold"/>
              </a:rPr>
              <a:t> CI/CD Pipeline with GitLab</a:t>
            </a:r>
          </a:p>
        </p:txBody>
      </p:sp>
    </p:spTree>
  </p:cSld>
  <p:clrMapOvr>
    <a:masterClrMapping/>
  </p:clrMapOvr>
  <p:timing>
    <p:tnLst>
      <p:par>
        <p:cTn dur="indefinite" restart="never" nodeType="tmRoot">
          <p:childTnLst>
            <p:video>
              <p:cMediaNode vol="100000">
                <p:cTn fill="hold" display="false">
                  <p:stCondLst>
                    <p:cond delay="indefinite"/>
                  </p:stCondLst>
                </p:cTn>
                <p:tgtEl>
                  <p:spTgt spid="9"/>
                </p:tgtEl>
              </p:cMediaNode>
            </p:video>
          </p:childTnLst>
        </p:cTn>
      </p:par>
    </p:tnLst>
  </p:timing>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CBC05"/>
        </a:solidFill>
      </p:bgPr>
    </p:bg>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FFFFFF"/>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FFFFFF"/>
            </a:solidFill>
            <a:prstDash val="solid"/>
            <a:headEnd type="none" len="sm" w="sm"/>
            <a:tailEnd type="none" len="sm" w="sm"/>
          </a:ln>
        </p:spPr>
      </p:sp>
      <p:sp>
        <p:nvSpPr>
          <p:cNvPr name="AutoShape 6" id="6"/>
          <p:cNvSpPr/>
          <p:nvPr/>
        </p:nvSpPr>
        <p:spPr>
          <a:xfrm flipH="true" flipV="true">
            <a:off x="12446001" y="2231821"/>
            <a:ext cx="0" cy="1589458"/>
          </a:xfrm>
          <a:prstGeom prst="line">
            <a:avLst/>
          </a:prstGeom>
          <a:ln cap="flat" w="28575">
            <a:solidFill>
              <a:srgbClr val="000000"/>
            </a:solidFill>
            <a:prstDash val="solid"/>
            <a:headEnd type="none" len="sm" w="sm"/>
            <a:tailEnd type="none" len="sm" w="sm"/>
          </a:ln>
        </p:spPr>
      </p:sp>
      <p:sp>
        <p:nvSpPr>
          <p:cNvPr name="AutoShape 7" id="7"/>
          <p:cNvSpPr/>
          <p:nvPr/>
        </p:nvSpPr>
        <p:spPr>
          <a:xfrm flipV="true">
            <a:off x="17278350" y="2354138"/>
            <a:ext cx="0" cy="10601399"/>
          </a:xfrm>
          <a:prstGeom prst="line">
            <a:avLst/>
          </a:prstGeom>
          <a:ln cap="flat" w="38100">
            <a:solidFill>
              <a:srgbClr val="FFFFFF"/>
            </a:solidFill>
            <a:prstDash val="solid"/>
            <a:headEnd type="none" len="sm" w="sm"/>
            <a:tailEnd type="none" len="sm" w="sm"/>
          </a:ln>
        </p:spPr>
      </p:sp>
      <p:sp>
        <p:nvSpPr>
          <p:cNvPr name="AutoShape 8" id="8"/>
          <p:cNvSpPr/>
          <p:nvPr/>
        </p:nvSpPr>
        <p:spPr>
          <a:xfrm flipV="true">
            <a:off x="17278350" y="4986300"/>
            <a:ext cx="0" cy="10601399"/>
          </a:xfrm>
          <a:prstGeom prst="line">
            <a:avLst/>
          </a:prstGeom>
          <a:ln cap="flat" w="38100">
            <a:solidFill>
              <a:srgbClr val="FFFFFF"/>
            </a:solidFill>
            <a:prstDash val="solid"/>
            <a:headEnd type="none" len="sm" w="sm"/>
            <a:tailEnd type="none" len="sm" w="sm"/>
          </a:ln>
        </p:spPr>
      </p:sp>
      <p:sp>
        <p:nvSpPr>
          <p:cNvPr name="Freeform 9" id="9"/>
          <p:cNvSpPr/>
          <p:nvPr/>
        </p:nvSpPr>
        <p:spPr>
          <a:xfrm flipH="false" flipV="false" rot="0">
            <a:off x="9365190" y="4543752"/>
            <a:ext cx="7672920" cy="4181741"/>
          </a:xfrm>
          <a:custGeom>
            <a:avLst/>
            <a:gdLst/>
            <a:ahLst/>
            <a:cxnLst/>
            <a:rect r="r" b="b" t="t" l="l"/>
            <a:pathLst>
              <a:path h="4181741" w="7672920">
                <a:moveTo>
                  <a:pt x="0" y="0"/>
                </a:moveTo>
                <a:lnTo>
                  <a:pt x="7672920" y="0"/>
                </a:lnTo>
                <a:lnTo>
                  <a:pt x="7672920" y="4181741"/>
                </a:lnTo>
                <a:lnTo>
                  <a:pt x="0" y="4181741"/>
                </a:lnTo>
                <a:lnTo>
                  <a:pt x="0" y="0"/>
                </a:lnTo>
                <a:close/>
              </a:path>
            </a:pathLst>
          </a:custGeom>
          <a:blipFill>
            <a:blip r:embed="rId2"/>
            <a:stretch>
              <a:fillRect l="0" t="0" r="0" b="0"/>
            </a:stretch>
          </a:blipFill>
          <a:ln w="47625" cap="sq">
            <a:solidFill>
              <a:srgbClr val="000000"/>
            </a:solidFill>
            <a:prstDash val="solid"/>
            <a:miter/>
          </a:ln>
        </p:spPr>
      </p:sp>
      <p:sp>
        <p:nvSpPr>
          <p:cNvPr name="Freeform 10" id="10"/>
          <p:cNvSpPr/>
          <p:nvPr/>
        </p:nvSpPr>
        <p:spPr>
          <a:xfrm flipH="false" flipV="false" rot="0">
            <a:off x="1394644" y="4782218"/>
            <a:ext cx="7749356" cy="4233086"/>
          </a:xfrm>
          <a:custGeom>
            <a:avLst/>
            <a:gdLst/>
            <a:ahLst/>
            <a:cxnLst/>
            <a:rect r="r" b="b" t="t" l="l"/>
            <a:pathLst>
              <a:path h="4233086" w="7749356">
                <a:moveTo>
                  <a:pt x="0" y="0"/>
                </a:moveTo>
                <a:lnTo>
                  <a:pt x="7749356" y="0"/>
                </a:lnTo>
                <a:lnTo>
                  <a:pt x="7749356" y="4233086"/>
                </a:lnTo>
                <a:lnTo>
                  <a:pt x="0" y="4233086"/>
                </a:lnTo>
                <a:lnTo>
                  <a:pt x="0" y="0"/>
                </a:lnTo>
                <a:close/>
              </a:path>
            </a:pathLst>
          </a:custGeom>
          <a:blipFill>
            <a:blip r:embed="rId3"/>
            <a:stretch>
              <a:fillRect l="0" t="0" r="0" b="0"/>
            </a:stretch>
          </a:blipFill>
          <a:ln w="47625" cap="sq">
            <a:solidFill>
              <a:srgbClr val="000000"/>
            </a:solidFill>
            <a:prstDash val="solid"/>
            <a:miter/>
          </a:ln>
        </p:spPr>
      </p:sp>
      <p:sp>
        <p:nvSpPr>
          <p:cNvPr name="TextBox 11" id="11"/>
          <p:cNvSpPr txBox="true"/>
          <p:nvPr/>
        </p:nvSpPr>
        <p:spPr>
          <a:xfrm rot="0">
            <a:off x="1394644" y="1333500"/>
            <a:ext cx="10713220" cy="2677445"/>
          </a:xfrm>
          <a:prstGeom prst="rect">
            <a:avLst/>
          </a:prstGeom>
        </p:spPr>
        <p:txBody>
          <a:bodyPr anchor="t" rtlCol="false" tIns="0" lIns="0" bIns="0" rIns="0">
            <a:spAutoFit/>
          </a:bodyPr>
          <a:lstStyle/>
          <a:p>
            <a:pPr algn="l">
              <a:lnSpc>
                <a:spcPts val="9641"/>
              </a:lnSpc>
            </a:pPr>
            <a:r>
              <a:rPr lang="en-US" sz="11478" spc="-746" b="true">
                <a:solidFill>
                  <a:srgbClr val="FFFFFF"/>
                </a:solidFill>
                <a:latin typeface="Poppins Bold"/>
                <a:ea typeface="Poppins Bold"/>
                <a:cs typeface="Poppins Bold"/>
                <a:sym typeface="Poppins Bold"/>
              </a:rPr>
              <a:t>Bonus Website Features</a:t>
            </a:r>
          </a:p>
        </p:txBody>
      </p:sp>
      <p:sp>
        <p:nvSpPr>
          <p:cNvPr name="TextBox 12" id="12"/>
          <p:cNvSpPr txBox="true"/>
          <p:nvPr/>
        </p:nvSpPr>
        <p:spPr>
          <a:xfrm rot="0">
            <a:off x="12784139" y="2720276"/>
            <a:ext cx="6520019" cy="699135"/>
          </a:xfrm>
          <a:prstGeom prst="rect">
            <a:avLst/>
          </a:prstGeom>
        </p:spPr>
        <p:txBody>
          <a:bodyPr anchor="t" rtlCol="false" tIns="0" lIns="0" bIns="0" rIns="0">
            <a:spAutoFit/>
          </a:bodyPr>
          <a:lstStyle/>
          <a:p>
            <a:pPr algn="l">
              <a:lnSpc>
                <a:spcPts val="4619"/>
              </a:lnSpc>
            </a:pPr>
            <a:r>
              <a:rPr lang="en-US" sz="5499" spc="-357" b="true">
                <a:solidFill>
                  <a:srgbClr val="000000"/>
                </a:solidFill>
                <a:latin typeface="Poppins Bold"/>
                <a:ea typeface="Poppins Bold"/>
                <a:cs typeface="Poppins Bold"/>
                <a:sym typeface="Poppins Bold"/>
              </a:rPr>
              <a:t>Play Page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BC05"/>
        </a:solidFill>
      </p:bgPr>
    </p:bg>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FFFFFF"/>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FFFFFF"/>
            </a:solidFill>
            <a:prstDash val="solid"/>
            <a:headEnd type="none" len="sm" w="sm"/>
            <a:tailEnd type="none" len="sm" w="sm"/>
          </a:ln>
        </p:spPr>
      </p:sp>
      <p:sp>
        <p:nvSpPr>
          <p:cNvPr name="Freeform 6" id="6"/>
          <p:cNvSpPr/>
          <p:nvPr/>
        </p:nvSpPr>
        <p:spPr>
          <a:xfrm flipH="false" flipV="false" rot="0">
            <a:off x="8743336" y="4439379"/>
            <a:ext cx="9365818" cy="5116078"/>
          </a:xfrm>
          <a:custGeom>
            <a:avLst/>
            <a:gdLst/>
            <a:ahLst/>
            <a:cxnLst/>
            <a:rect r="r" b="b" t="t" l="l"/>
            <a:pathLst>
              <a:path h="5116078" w="9365818">
                <a:moveTo>
                  <a:pt x="0" y="0"/>
                </a:moveTo>
                <a:lnTo>
                  <a:pt x="9365817" y="0"/>
                </a:lnTo>
                <a:lnTo>
                  <a:pt x="9365817" y="5116078"/>
                </a:lnTo>
                <a:lnTo>
                  <a:pt x="0" y="51160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321791" y="2854023"/>
            <a:ext cx="6520019" cy="3896645"/>
          </a:xfrm>
          <a:prstGeom prst="rect">
            <a:avLst/>
          </a:prstGeom>
        </p:spPr>
        <p:txBody>
          <a:bodyPr anchor="t" rtlCol="false" tIns="0" lIns="0" bIns="0" rIns="0">
            <a:spAutoFit/>
          </a:bodyPr>
          <a:lstStyle/>
          <a:p>
            <a:pPr algn="l">
              <a:lnSpc>
                <a:spcPts val="9641"/>
              </a:lnSpc>
            </a:pPr>
            <a:r>
              <a:rPr lang="en-US" sz="11478" spc="-746" b="true">
                <a:solidFill>
                  <a:srgbClr val="FFFFFF"/>
                </a:solidFill>
                <a:latin typeface="Poppins Bold"/>
                <a:ea typeface="Poppins Bold"/>
                <a:cs typeface="Poppins Bold"/>
                <a:sym typeface="Poppins Bold"/>
              </a:rPr>
              <a:t>Self-Directed Research</a:t>
            </a:r>
          </a:p>
        </p:txBody>
      </p:sp>
      <p:sp>
        <p:nvSpPr>
          <p:cNvPr name="Freeform 8" id="8"/>
          <p:cNvSpPr/>
          <p:nvPr/>
        </p:nvSpPr>
        <p:spPr>
          <a:xfrm flipH="false" flipV="false" rot="0">
            <a:off x="8743336" y="1328781"/>
            <a:ext cx="9365818" cy="5116078"/>
          </a:xfrm>
          <a:custGeom>
            <a:avLst/>
            <a:gdLst/>
            <a:ahLst/>
            <a:cxnLst/>
            <a:rect r="r" b="b" t="t" l="l"/>
            <a:pathLst>
              <a:path h="5116078" w="9365818">
                <a:moveTo>
                  <a:pt x="0" y="0"/>
                </a:moveTo>
                <a:lnTo>
                  <a:pt x="9365817" y="0"/>
                </a:lnTo>
                <a:lnTo>
                  <a:pt x="9365817" y="5116077"/>
                </a:lnTo>
                <a:lnTo>
                  <a:pt x="0" y="51160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9" id="9"/>
          <p:cNvSpPr/>
          <p:nvPr/>
        </p:nvSpPr>
        <p:spPr>
          <a:xfrm flipH="true" flipV="true">
            <a:off x="10674100" y="1975652"/>
            <a:ext cx="0" cy="1589458"/>
          </a:xfrm>
          <a:prstGeom prst="line">
            <a:avLst/>
          </a:prstGeom>
          <a:ln cap="flat" w="28575">
            <a:solidFill>
              <a:srgbClr val="000000"/>
            </a:solidFill>
            <a:prstDash val="solid"/>
            <a:headEnd type="none" len="sm" w="sm"/>
            <a:tailEnd type="none" len="sm" w="sm"/>
          </a:ln>
        </p:spPr>
      </p:sp>
      <p:sp>
        <p:nvSpPr>
          <p:cNvPr name="TextBox 10" id="10"/>
          <p:cNvSpPr txBox="true"/>
          <p:nvPr/>
        </p:nvSpPr>
        <p:spPr>
          <a:xfrm rot="0">
            <a:off x="9410214" y="2354138"/>
            <a:ext cx="978136" cy="831850"/>
          </a:xfrm>
          <a:prstGeom prst="rect">
            <a:avLst/>
          </a:prstGeom>
        </p:spPr>
        <p:txBody>
          <a:bodyPr anchor="t" rtlCol="false" tIns="0" lIns="0" bIns="0" rIns="0">
            <a:spAutoFit/>
          </a:bodyPr>
          <a:lstStyle/>
          <a:p>
            <a:pPr algn="l" marL="0" indent="0" lvl="0">
              <a:lnSpc>
                <a:spcPts val="6049"/>
              </a:lnSpc>
            </a:pPr>
            <a:r>
              <a:rPr lang="en-US" b="true" sz="5499" spc="-203">
                <a:solidFill>
                  <a:srgbClr val="000101"/>
                </a:solidFill>
                <a:latin typeface="Poppins Bold"/>
                <a:ea typeface="Poppins Bold"/>
                <a:cs typeface="Poppins Bold"/>
                <a:sym typeface="Poppins Bold"/>
              </a:rPr>
              <a:t>01</a:t>
            </a:r>
          </a:p>
        </p:txBody>
      </p:sp>
      <p:sp>
        <p:nvSpPr>
          <p:cNvPr name="TextBox 11" id="11"/>
          <p:cNvSpPr txBox="true"/>
          <p:nvPr/>
        </p:nvSpPr>
        <p:spPr>
          <a:xfrm rot="0">
            <a:off x="11260472" y="2487488"/>
            <a:ext cx="6520019" cy="699135"/>
          </a:xfrm>
          <a:prstGeom prst="rect">
            <a:avLst/>
          </a:prstGeom>
        </p:spPr>
        <p:txBody>
          <a:bodyPr anchor="t" rtlCol="false" tIns="0" lIns="0" bIns="0" rIns="0">
            <a:spAutoFit/>
          </a:bodyPr>
          <a:lstStyle/>
          <a:p>
            <a:pPr algn="l">
              <a:lnSpc>
                <a:spcPts val="4619"/>
              </a:lnSpc>
            </a:pPr>
            <a:r>
              <a:rPr lang="en-US" b="true" sz="5499" spc="-357">
                <a:solidFill>
                  <a:srgbClr val="000000"/>
                </a:solidFill>
                <a:latin typeface="Poppins Bold"/>
                <a:ea typeface="Poppins Bold"/>
                <a:cs typeface="Poppins Bold"/>
                <a:sym typeface="Poppins Bold"/>
              </a:rPr>
              <a:t>DevSecOps</a:t>
            </a:r>
          </a:p>
        </p:txBody>
      </p:sp>
      <p:sp>
        <p:nvSpPr>
          <p:cNvPr name="AutoShape 12" id="12"/>
          <p:cNvSpPr/>
          <p:nvPr/>
        </p:nvSpPr>
        <p:spPr>
          <a:xfrm flipV="true">
            <a:off x="17278350" y="2354138"/>
            <a:ext cx="0" cy="10601399"/>
          </a:xfrm>
          <a:prstGeom prst="line">
            <a:avLst/>
          </a:prstGeom>
          <a:ln cap="flat" w="38100">
            <a:solidFill>
              <a:srgbClr val="FFFFFF"/>
            </a:solidFill>
            <a:prstDash val="solid"/>
            <a:headEnd type="none" len="sm" w="sm"/>
            <a:tailEnd type="none" len="sm" w="sm"/>
          </a:ln>
        </p:spPr>
      </p:sp>
      <p:sp>
        <p:nvSpPr>
          <p:cNvPr name="TextBox 13" id="13"/>
          <p:cNvSpPr txBox="true"/>
          <p:nvPr/>
        </p:nvSpPr>
        <p:spPr>
          <a:xfrm rot="0">
            <a:off x="9410214" y="5022675"/>
            <a:ext cx="978136" cy="831850"/>
          </a:xfrm>
          <a:prstGeom prst="rect">
            <a:avLst/>
          </a:prstGeom>
        </p:spPr>
        <p:txBody>
          <a:bodyPr anchor="t" rtlCol="false" tIns="0" lIns="0" bIns="0" rIns="0">
            <a:spAutoFit/>
          </a:bodyPr>
          <a:lstStyle/>
          <a:p>
            <a:pPr algn="l" marL="0" indent="0" lvl="0">
              <a:lnSpc>
                <a:spcPts val="6049"/>
              </a:lnSpc>
            </a:pPr>
            <a:r>
              <a:rPr lang="en-US" b="true" sz="5499" spc="-203">
                <a:solidFill>
                  <a:srgbClr val="000101"/>
                </a:solidFill>
                <a:latin typeface="Poppins Bold"/>
                <a:ea typeface="Poppins Bold"/>
                <a:cs typeface="Poppins Bold"/>
                <a:sym typeface="Poppins Bold"/>
              </a:rPr>
              <a:t>02</a:t>
            </a:r>
          </a:p>
        </p:txBody>
      </p:sp>
      <p:sp>
        <p:nvSpPr>
          <p:cNvPr name="TextBox 14" id="14"/>
          <p:cNvSpPr txBox="true"/>
          <p:nvPr/>
        </p:nvSpPr>
        <p:spPr>
          <a:xfrm rot="0">
            <a:off x="11260472" y="5156025"/>
            <a:ext cx="6520019" cy="699135"/>
          </a:xfrm>
          <a:prstGeom prst="rect">
            <a:avLst/>
          </a:prstGeom>
        </p:spPr>
        <p:txBody>
          <a:bodyPr anchor="t" rtlCol="false" tIns="0" lIns="0" bIns="0" rIns="0">
            <a:spAutoFit/>
          </a:bodyPr>
          <a:lstStyle/>
          <a:p>
            <a:pPr algn="l">
              <a:lnSpc>
                <a:spcPts val="4619"/>
              </a:lnSpc>
            </a:pPr>
            <a:r>
              <a:rPr lang="en-US" sz="5499" spc="-357" b="true">
                <a:solidFill>
                  <a:srgbClr val="000000"/>
                </a:solidFill>
                <a:latin typeface="Poppins Bold"/>
                <a:ea typeface="Poppins Bold"/>
                <a:cs typeface="Poppins Bold"/>
                <a:sym typeface="Poppins Bold"/>
              </a:rPr>
              <a:t>Kong API gateway</a:t>
            </a:r>
          </a:p>
        </p:txBody>
      </p:sp>
      <p:sp>
        <p:nvSpPr>
          <p:cNvPr name="AutoShape 15" id="15"/>
          <p:cNvSpPr/>
          <p:nvPr/>
        </p:nvSpPr>
        <p:spPr>
          <a:xfrm flipV="true">
            <a:off x="17278350" y="4986300"/>
            <a:ext cx="0" cy="10601399"/>
          </a:xfrm>
          <a:prstGeom prst="line">
            <a:avLst/>
          </a:prstGeom>
          <a:ln cap="flat" w="38100">
            <a:solidFill>
              <a:srgbClr val="FFFFFF"/>
            </a:solidFill>
            <a:prstDash val="solid"/>
            <a:headEnd type="none" len="sm" w="sm"/>
            <a:tailEnd type="none" len="sm" w="sm"/>
          </a:ln>
        </p:spPr>
      </p:sp>
      <p:sp>
        <p:nvSpPr>
          <p:cNvPr name="TextBox 16" id="16"/>
          <p:cNvSpPr txBox="true"/>
          <p:nvPr/>
        </p:nvSpPr>
        <p:spPr>
          <a:xfrm rot="0">
            <a:off x="9410214" y="7654838"/>
            <a:ext cx="978136" cy="831850"/>
          </a:xfrm>
          <a:prstGeom prst="rect">
            <a:avLst/>
          </a:prstGeom>
        </p:spPr>
        <p:txBody>
          <a:bodyPr anchor="t" rtlCol="false" tIns="0" lIns="0" bIns="0" rIns="0">
            <a:spAutoFit/>
          </a:bodyPr>
          <a:lstStyle/>
          <a:p>
            <a:pPr algn="l" marL="0" indent="0" lvl="0">
              <a:lnSpc>
                <a:spcPts val="6049"/>
              </a:lnSpc>
            </a:pPr>
            <a:r>
              <a:rPr lang="en-US" b="true" sz="5499" spc="-203">
                <a:solidFill>
                  <a:srgbClr val="000101"/>
                </a:solidFill>
                <a:latin typeface="Poppins Bold"/>
                <a:ea typeface="Poppins Bold"/>
                <a:cs typeface="Poppins Bold"/>
                <a:sym typeface="Poppins Bold"/>
              </a:rPr>
              <a:t>03</a:t>
            </a:r>
          </a:p>
        </p:txBody>
      </p:sp>
      <p:sp>
        <p:nvSpPr>
          <p:cNvPr name="TextBox 17" id="17"/>
          <p:cNvSpPr txBox="true"/>
          <p:nvPr/>
        </p:nvSpPr>
        <p:spPr>
          <a:xfrm rot="0">
            <a:off x="11260472" y="7788188"/>
            <a:ext cx="6520019" cy="699135"/>
          </a:xfrm>
          <a:prstGeom prst="rect">
            <a:avLst/>
          </a:prstGeom>
        </p:spPr>
        <p:txBody>
          <a:bodyPr anchor="t" rtlCol="false" tIns="0" lIns="0" bIns="0" rIns="0">
            <a:spAutoFit/>
          </a:bodyPr>
          <a:lstStyle/>
          <a:p>
            <a:pPr algn="l">
              <a:lnSpc>
                <a:spcPts val="4619"/>
              </a:lnSpc>
            </a:pPr>
            <a:r>
              <a:rPr lang="en-US" b="true" sz="5499" spc="-357">
                <a:solidFill>
                  <a:srgbClr val="000000"/>
                </a:solidFill>
                <a:latin typeface="Poppins Bold"/>
                <a:ea typeface="Poppins Bold"/>
                <a:cs typeface="Poppins Bold"/>
                <a:sym typeface="Poppins Bold"/>
              </a:rPr>
              <a:t>DevSecOps</a:t>
            </a:r>
          </a:p>
        </p:txBody>
      </p:sp>
      <p:sp>
        <p:nvSpPr>
          <p:cNvPr name="AutoShape 18" id="18"/>
          <p:cNvSpPr/>
          <p:nvPr/>
        </p:nvSpPr>
        <p:spPr>
          <a:xfrm flipH="true" flipV="true">
            <a:off x="10659813" y="4643871"/>
            <a:ext cx="0" cy="1589458"/>
          </a:xfrm>
          <a:prstGeom prst="line">
            <a:avLst/>
          </a:prstGeom>
          <a:ln cap="flat" w="28575">
            <a:solidFill>
              <a:srgbClr val="000000"/>
            </a:solidFill>
            <a:prstDash val="solid"/>
            <a:headEnd type="none" len="sm" w="sm"/>
            <a:tailEnd type="none" len="sm" w="sm"/>
          </a:ln>
        </p:spPr>
      </p:sp>
      <p:sp>
        <p:nvSpPr>
          <p:cNvPr name="AutoShape 19" id="19"/>
          <p:cNvSpPr/>
          <p:nvPr/>
        </p:nvSpPr>
        <p:spPr>
          <a:xfrm flipH="true" flipV="true">
            <a:off x="10659813" y="7276034"/>
            <a:ext cx="0" cy="1589458"/>
          </a:xfrm>
          <a:prstGeom prst="line">
            <a:avLst/>
          </a:prstGeom>
          <a:ln cap="flat" w="28575">
            <a:solidFill>
              <a:srgbClr val="000000"/>
            </a:solidFill>
            <a:prstDash val="solid"/>
            <a:headEnd type="none" len="sm" w="sm"/>
            <a:tailEnd type="none" len="sm" w="sm"/>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047750"/>
            <a:ext cx="12732462" cy="1391062"/>
            <a:chOff x="0" y="0"/>
            <a:chExt cx="4037822" cy="441145"/>
          </a:xfrm>
        </p:grpSpPr>
        <p:sp>
          <p:nvSpPr>
            <p:cNvPr name="Freeform 3" id="3"/>
            <p:cNvSpPr/>
            <p:nvPr/>
          </p:nvSpPr>
          <p:spPr>
            <a:xfrm flipH="false" flipV="false" rot="0">
              <a:off x="0" y="0"/>
              <a:ext cx="4037822" cy="441145"/>
            </a:xfrm>
            <a:custGeom>
              <a:avLst/>
              <a:gdLst/>
              <a:ahLst/>
              <a:cxnLst/>
              <a:rect r="r" b="b" t="t" l="l"/>
              <a:pathLst>
                <a:path h="441145" w="4037822">
                  <a:moveTo>
                    <a:pt x="0" y="0"/>
                  </a:moveTo>
                  <a:lnTo>
                    <a:pt x="4037822" y="0"/>
                  </a:lnTo>
                  <a:lnTo>
                    <a:pt x="4037822" y="441145"/>
                  </a:lnTo>
                  <a:lnTo>
                    <a:pt x="0" y="441145"/>
                  </a:lnTo>
                  <a:close/>
                </a:path>
              </a:pathLst>
            </a:custGeom>
            <a:solidFill>
              <a:srgbClr val="FCBC05"/>
            </a:solidFill>
          </p:spPr>
        </p:sp>
        <p:sp>
          <p:nvSpPr>
            <p:cNvPr name="TextBox 4" id="4"/>
            <p:cNvSpPr txBox="true"/>
            <p:nvPr/>
          </p:nvSpPr>
          <p:spPr>
            <a:xfrm>
              <a:off x="0" y="-38100"/>
              <a:ext cx="4037822" cy="47924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6719802"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Freeform 9" id="9"/>
          <p:cNvSpPr/>
          <p:nvPr/>
        </p:nvSpPr>
        <p:spPr>
          <a:xfrm flipH="false" flipV="false" rot="0">
            <a:off x="9352384" y="2687458"/>
            <a:ext cx="5943934" cy="2065517"/>
          </a:xfrm>
          <a:custGeom>
            <a:avLst/>
            <a:gdLst/>
            <a:ahLst/>
            <a:cxnLst/>
            <a:rect r="r" b="b" t="t" l="l"/>
            <a:pathLst>
              <a:path h="2065517" w="5943934">
                <a:moveTo>
                  <a:pt x="0" y="0"/>
                </a:moveTo>
                <a:lnTo>
                  <a:pt x="5943934" y="0"/>
                </a:lnTo>
                <a:lnTo>
                  <a:pt x="5943934" y="2065517"/>
                </a:lnTo>
                <a:lnTo>
                  <a:pt x="0" y="2065517"/>
                </a:lnTo>
                <a:lnTo>
                  <a:pt x="0" y="0"/>
                </a:lnTo>
                <a:close/>
              </a:path>
            </a:pathLst>
          </a:custGeom>
          <a:blipFill>
            <a:blip r:embed="rId3"/>
            <a:stretch>
              <a:fillRect l="0" t="0" r="0" b="0"/>
            </a:stretch>
          </a:blipFill>
        </p:spPr>
      </p:sp>
      <p:sp>
        <p:nvSpPr>
          <p:cNvPr name="Freeform 10" id="10"/>
          <p:cNvSpPr/>
          <p:nvPr/>
        </p:nvSpPr>
        <p:spPr>
          <a:xfrm flipH="false" flipV="false" rot="0">
            <a:off x="10220996" y="5143500"/>
            <a:ext cx="4614994" cy="1202604"/>
          </a:xfrm>
          <a:custGeom>
            <a:avLst/>
            <a:gdLst/>
            <a:ahLst/>
            <a:cxnLst/>
            <a:rect r="r" b="b" t="t" l="l"/>
            <a:pathLst>
              <a:path h="1202604" w="4614994">
                <a:moveTo>
                  <a:pt x="0" y="0"/>
                </a:moveTo>
                <a:lnTo>
                  <a:pt x="4614994" y="0"/>
                </a:lnTo>
                <a:lnTo>
                  <a:pt x="4614994" y="1202604"/>
                </a:lnTo>
                <a:lnTo>
                  <a:pt x="0" y="1202604"/>
                </a:lnTo>
                <a:lnTo>
                  <a:pt x="0" y="0"/>
                </a:lnTo>
                <a:close/>
              </a:path>
            </a:pathLst>
          </a:custGeom>
          <a:blipFill>
            <a:blip r:embed="rId4"/>
            <a:stretch>
              <a:fillRect l="0" t="0" r="0" b="0"/>
            </a:stretch>
          </a:blipFill>
        </p:spPr>
      </p:sp>
      <p:sp>
        <p:nvSpPr>
          <p:cNvPr name="Freeform 11" id="11"/>
          <p:cNvSpPr/>
          <p:nvPr/>
        </p:nvSpPr>
        <p:spPr>
          <a:xfrm flipH="false" flipV="false" rot="0">
            <a:off x="9144000" y="7097618"/>
            <a:ext cx="2605849" cy="2513443"/>
          </a:xfrm>
          <a:custGeom>
            <a:avLst/>
            <a:gdLst/>
            <a:ahLst/>
            <a:cxnLst/>
            <a:rect r="r" b="b" t="t" l="l"/>
            <a:pathLst>
              <a:path h="2513443" w="2605849">
                <a:moveTo>
                  <a:pt x="0" y="0"/>
                </a:moveTo>
                <a:lnTo>
                  <a:pt x="2605849" y="0"/>
                </a:lnTo>
                <a:lnTo>
                  <a:pt x="2605849" y="2513444"/>
                </a:lnTo>
                <a:lnTo>
                  <a:pt x="0" y="2513444"/>
                </a:lnTo>
                <a:lnTo>
                  <a:pt x="0" y="0"/>
                </a:lnTo>
                <a:close/>
              </a:path>
            </a:pathLst>
          </a:custGeom>
          <a:blipFill>
            <a:blip r:embed="rId5"/>
            <a:stretch>
              <a:fillRect l="0" t="0" r="0" b="0"/>
            </a:stretch>
          </a:blipFill>
        </p:spPr>
      </p:sp>
      <p:sp>
        <p:nvSpPr>
          <p:cNvPr name="Freeform 12" id="12"/>
          <p:cNvSpPr/>
          <p:nvPr/>
        </p:nvSpPr>
        <p:spPr>
          <a:xfrm flipH="false" flipV="false" rot="0">
            <a:off x="11749849" y="7097618"/>
            <a:ext cx="2591930" cy="2887427"/>
          </a:xfrm>
          <a:custGeom>
            <a:avLst/>
            <a:gdLst/>
            <a:ahLst/>
            <a:cxnLst/>
            <a:rect r="r" b="b" t="t" l="l"/>
            <a:pathLst>
              <a:path h="2887427" w="2591930">
                <a:moveTo>
                  <a:pt x="0" y="0"/>
                </a:moveTo>
                <a:lnTo>
                  <a:pt x="2591931" y="0"/>
                </a:lnTo>
                <a:lnTo>
                  <a:pt x="2591931" y="2887428"/>
                </a:lnTo>
                <a:lnTo>
                  <a:pt x="0" y="2887428"/>
                </a:lnTo>
                <a:lnTo>
                  <a:pt x="0" y="0"/>
                </a:lnTo>
                <a:close/>
              </a:path>
            </a:pathLst>
          </a:custGeom>
          <a:blipFill>
            <a:blip r:embed="rId6"/>
            <a:stretch>
              <a:fillRect l="0" t="0" r="0" b="0"/>
            </a:stretch>
          </a:blipFill>
        </p:spPr>
      </p:sp>
      <p:sp>
        <p:nvSpPr>
          <p:cNvPr name="Freeform 13" id="13"/>
          <p:cNvSpPr/>
          <p:nvPr/>
        </p:nvSpPr>
        <p:spPr>
          <a:xfrm flipH="false" flipV="false" rot="0">
            <a:off x="14010450" y="6736629"/>
            <a:ext cx="3719002" cy="2125144"/>
          </a:xfrm>
          <a:custGeom>
            <a:avLst/>
            <a:gdLst/>
            <a:ahLst/>
            <a:cxnLst/>
            <a:rect r="r" b="b" t="t" l="l"/>
            <a:pathLst>
              <a:path h="2125144" w="3719002">
                <a:moveTo>
                  <a:pt x="0" y="0"/>
                </a:moveTo>
                <a:lnTo>
                  <a:pt x="3719002" y="0"/>
                </a:lnTo>
                <a:lnTo>
                  <a:pt x="3719002" y="2125145"/>
                </a:lnTo>
                <a:lnTo>
                  <a:pt x="0" y="2125145"/>
                </a:lnTo>
                <a:lnTo>
                  <a:pt x="0" y="0"/>
                </a:lnTo>
                <a:close/>
              </a:path>
            </a:pathLst>
          </a:custGeom>
          <a:blipFill>
            <a:blip r:embed="rId7"/>
            <a:stretch>
              <a:fillRect l="0" t="0" r="0" b="0"/>
            </a:stretch>
          </a:blipFill>
        </p:spPr>
      </p:sp>
      <p:sp>
        <p:nvSpPr>
          <p:cNvPr name="TextBox 14" id="14"/>
          <p:cNvSpPr txBox="true"/>
          <p:nvPr/>
        </p:nvSpPr>
        <p:spPr>
          <a:xfrm rot="0">
            <a:off x="1047750" y="1253222"/>
            <a:ext cx="14346788" cy="1022986"/>
          </a:xfrm>
          <a:prstGeom prst="rect">
            <a:avLst/>
          </a:prstGeom>
        </p:spPr>
        <p:txBody>
          <a:bodyPr anchor="t" rtlCol="false" tIns="0" lIns="0" bIns="0" rIns="0">
            <a:spAutoFit/>
          </a:bodyPr>
          <a:lstStyle/>
          <a:p>
            <a:pPr algn="l">
              <a:lnSpc>
                <a:spcPts val="6720"/>
              </a:lnSpc>
            </a:pPr>
            <a:r>
              <a:rPr lang="en-US" sz="8000" spc="-520" b="true">
                <a:solidFill>
                  <a:srgbClr val="FFFFFF"/>
                </a:solidFill>
                <a:latin typeface="Poppins Bold"/>
                <a:ea typeface="Poppins Bold"/>
                <a:cs typeface="Poppins Bold"/>
                <a:sym typeface="Poppins Bold"/>
              </a:rPr>
              <a:t>DevSecOps</a:t>
            </a:r>
          </a:p>
        </p:txBody>
      </p:sp>
      <p:sp>
        <p:nvSpPr>
          <p:cNvPr name="TextBox 15" id="15"/>
          <p:cNvSpPr txBox="true"/>
          <p:nvPr/>
        </p:nvSpPr>
        <p:spPr>
          <a:xfrm rot="0">
            <a:off x="2271346" y="3480549"/>
            <a:ext cx="6872654" cy="2293867"/>
          </a:xfrm>
          <a:prstGeom prst="rect">
            <a:avLst/>
          </a:prstGeom>
        </p:spPr>
        <p:txBody>
          <a:bodyPr anchor="t" rtlCol="false" tIns="0" lIns="0" bIns="0" rIns="0">
            <a:spAutoFit/>
          </a:bodyPr>
          <a:lstStyle/>
          <a:p>
            <a:pPr algn="l" marL="657097" indent="-328548" lvl="1">
              <a:lnSpc>
                <a:spcPts val="4565"/>
              </a:lnSpc>
              <a:buFont typeface="Arial"/>
              <a:buChar char="•"/>
            </a:pPr>
            <a:r>
              <a:rPr lang="en-US" sz="3043" spc="-66">
                <a:solidFill>
                  <a:srgbClr val="A97132"/>
                </a:solidFill>
                <a:latin typeface="Poppins Light"/>
                <a:ea typeface="Poppins Light"/>
                <a:cs typeface="Poppins Light"/>
                <a:sym typeface="Poppins Light"/>
              </a:rPr>
              <a:t>Automated security checks as part of tests</a:t>
            </a:r>
          </a:p>
          <a:p>
            <a:pPr algn="l" marL="657097" indent="-328548" lvl="1">
              <a:lnSpc>
                <a:spcPts val="4565"/>
              </a:lnSpc>
              <a:buFont typeface="Arial"/>
              <a:buChar char="•"/>
            </a:pPr>
            <a:r>
              <a:rPr lang="en-US" sz="3043" spc="-66">
                <a:solidFill>
                  <a:srgbClr val="A97132"/>
                </a:solidFill>
                <a:latin typeface="Poppins Light"/>
                <a:ea typeface="Poppins Light"/>
                <a:cs typeface="Poppins Light"/>
                <a:sym typeface="Poppins Light"/>
              </a:rPr>
              <a:t>Spot errors </a:t>
            </a:r>
            <a:r>
              <a:rPr lang="en-US" b="true" sz="3043" spc="-66">
                <a:solidFill>
                  <a:srgbClr val="A97132"/>
                </a:solidFill>
                <a:latin typeface="Poppins Bold"/>
                <a:ea typeface="Poppins Bold"/>
                <a:cs typeface="Poppins Bold"/>
                <a:sym typeface="Poppins Bold"/>
              </a:rPr>
              <a:t>early</a:t>
            </a:r>
          </a:p>
          <a:p>
            <a:pPr algn="l" marL="657097" indent="-328548" lvl="1">
              <a:lnSpc>
                <a:spcPts val="4565"/>
              </a:lnSpc>
              <a:buFont typeface="Arial"/>
              <a:buChar char="•"/>
            </a:pPr>
            <a:r>
              <a:rPr lang="en-US" sz="3043" spc="-66">
                <a:solidFill>
                  <a:srgbClr val="A97132"/>
                </a:solidFill>
                <a:latin typeface="Poppins"/>
                <a:ea typeface="Poppins"/>
                <a:cs typeface="Poppins"/>
                <a:sym typeface="Poppins"/>
              </a:rPr>
              <a:t>Why not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047750"/>
            <a:ext cx="12732462" cy="1391062"/>
            <a:chOff x="0" y="0"/>
            <a:chExt cx="4037822" cy="441145"/>
          </a:xfrm>
        </p:grpSpPr>
        <p:sp>
          <p:nvSpPr>
            <p:cNvPr name="Freeform 3" id="3"/>
            <p:cNvSpPr/>
            <p:nvPr/>
          </p:nvSpPr>
          <p:spPr>
            <a:xfrm flipH="false" flipV="false" rot="0">
              <a:off x="0" y="0"/>
              <a:ext cx="4037822" cy="441145"/>
            </a:xfrm>
            <a:custGeom>
              <a:avLst/>
              <a:gdLst/>
              <a:ahLst/>
              <a:cxnLst/>
              <a:rect r="r" b="b" t="t" l="l"/>
              <a:pathLst>
                <a:path h="441145" w="4037822">
                  <a:moveTo>
                    <a:pt x="0" y="0"/>
                  </a:moveTo>
                  <a:lnTo>
                    <a:pt x="4037822" y="0"/>
                  </a:lnTo>
                  <a:lnTo>
                    <a:pt x="4037822" y="441145"/>
                  </a:lnTo>
                  <a:lnTo>
                    <a:pt x="0" y="441145"/>
                  </a:lnTo>
                  <a:close/>
                </a:path>
              </a:pathLst>
            </a:custGeom>
            <a:solidFill>
              <a:srgbClr val="FCBC05"/>
            </a:solidFill>
          </p:spPr>
        </p:sp>
        <p:sp>
          <p:nvSpPr>
            <p:cNvPr name="TextBox 4" id="4"/>
            <p:cNvSpPr txBox="true"/>
            <p:nvPr/>
          </p:nvSpPr>
          <p:spPr>
            <a:xfrm>
              <a:off x="0" y="-38100"/>
              <a:ext cx="4037822" cy="479245"/>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6719802"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Freeform 9" id="9"/>
          <p:cNvSpPr/>
          <p:nvPr/>
        </p:nvSpPr>
        <p:spPr>
          <a:xfrm flipH="false" flipV="false" rot="0">
            <a:off x="9951177" y="4707783"/>
            <a:ext cx="7658071" cy="4307665"/>
          </a:xfrm>
          <a:custGeom>
            <a:avLst/>
            <a:gdLst/>
            <a:ahLst/>
            <a:cxnLst/>
            <a:rect r="r" b="b" t="t" l="l"/>
            <a:pathLst>
              <a:path h="4307665" w="7658071">
                <a:moveTo>
                  <a:pt x="0" y="0"/>
                </a:moveTo>
                <a:lnTo>
                  <a:pt x="7658071" y="0"/>
                </a:lnTo>
                <a:lnTo>
                  <a:pt x="7658071" y="4307665"/>
                </a:lnTo>
                <a:lnTo>
                  <a:pt x="0" y="4307665"/>
                </a:lnTo>
                <a:lnTo>
                  <a:pt x="0" y="0"/>
                </a:lnTo>
                <a:close/>
              </a:path>
            </a:pathLst>
          </a:custGeom>
          <a:blipFill>
            <a:blip r:embed="rId3"/>
            <a:stretch>
              <a:fillRect l="0" t="0" r="0" b="0"/>
            </a:stretch>
          </a:blipFill>
        </p:spPr>
      </p:sp>
      <p:sp>
        <p:nvSpPr>
          <p:cNvPr name="Freeform 10" id="10"/>
          <p:cNvSpPr/>
          <p:nvPr/>
        </p:nvSpPr>
        <p:spPr>
          <a:xfrm flipH="false" flipV="false" rot="0">
            <a:off x="11319639" y="5143500"/>
            <a:ext cx="3205474" cy="1682874"/>
          </a:xfrm>
          <a:custGeom>
            <a:avLst/>
            <a:gdLst/>
            <a:ahLst/>
            <a:cxnLst/>
            <a:rect r="r" b="b" t="t" l="l"/>
            <a:pathLst>
              <a:path h="1682874" w="3205474">
                <a:moveTo>
                  <a:pt x="0" y="0"/>
                </a:moveTo>
                <a:lnTo>
                  <a:pt x="3205474" y="0"/>
                </a:lnTo>
                <a:lnTo>
                  <a:pt x="3205474" y="1682874"/>
                </a:lnTo>
                <a:lnTo>
                  <a:pt x="0" y="1682874"/>
                </a:lnTo>
                <a:lnTo>
                  <a:pt x="0" y="0"/>
                </a:lnTo>
                <a:close/>
              </a:path>
            </a:pathLst>
          </a:custGeom>
          <a:blipFill>
            <a:blip r:embed="rId4"/>
            <a:stretch>
              <a:fillRect l="0" t="0" r="0" b="0"/>
            </a:stretch>
          </a:blipFill>
        </p:spPr>
      </p:sp>
      <p:grpSp>
        <p:nvGrpSpPr>
          <p:cNvPr name="Group 11" id="11"/>
          <p:cNvGrpSpPr/>
          <p:nvPr/>
        </p:nvGrpSpPr>
        <p:grpSpPr>
          <a:xfrm rot="2438435">
            <a:off x="14138460" y="7034809"/>
            <a:ext cx="2525364" cy="1107071"/>
            <a:chOff x="0" y="0"/>
            <a:chExt cx="665116" cy="291574"/>
          </a:xfrm>
        </p:grpSpPr>
        <p:sp>
          <p:nvSpPr>
            <p:cNvPr name="Freeform 12" id="12"/>
            <p:cNvSpPr/>
            <p:nvPr/>
          </p:nvSpPr>
          <p:spPr>
            <a:xfrm flipH="false" flipV="false" rot="0">
              <a:off x="0" y="0"/>
              <a:ext cx="665116" cy="291574"/>
            </a:xfrm>
            <a:custGeom>
              <a:avLst/>
              <a:gdLst/>
              <a:ahLst/>
              <a:cxnLst/>
              <a:rect r="r" b="b" t="t" l="l"/>
              <a:pathLst>
                <a:path h="291574" w="665116">
                  <a:moveTo>
                    <a:pt x="145787" y="0"/>
                  </a:moveTo>
                  <a:lnTo>
                    <a:pt x="519329" y="0"/>
                  </a:lnTo>
                  <a:cubicBezTo>
                    <a:pt x="557994" y="0"/>
                    <a:pt x="595076" y="15360"/>
                    <a:pt x="622416" y="42700"/>
                  </a:cubicBezTo>
                  <a:cubicBezTo>
                    <a:pt x="649757" y="70040"/>
                    <a:pt x="665116" y="107122"/>
                    <a:pt x="665116" y="145787"/>
                  </a:cubicBezTo>
                  <a:lnTo>
                    <a:pt x="665116" y="145787"/>
                  </a:lnTo>
                  <a:cubicBezTo>
                    <a:pt x="665116" y="226303"/>
                    <a:pt x="599845" y="291574"/>
                    <a:pt x="519329" y="291574"/>
                  </a:cubicBezTo>
                  <a:lnTo>
                    <a:pt x="145787" y="291574"/>
                  </a:lnTo>
                  <a:cubicBezTo>
                    <a:pt x="65271" y="291574"/>
                    <a:pt x="0" y="226303"/>
                    <a:pt x="0" y="145787"/>
                  </a:cubicBezTo>
                  <a:lnTo>
                    <a:pt x="0" y="145787"/>
                  </a:lnTo>
                  <a:cubicBezTo>
                    <a:pt x="0" y="65271"/>
                    <a:pt x="65271" y="0"/>
                    <a:pt x="145787" y="0"/>
                  </a:cubicBezTo>
                  <a:close/>
                </a:path>
              </a:pathLst>
            </a:custGeom>
            <a:solidFill>
              <a:srgbClr val="F5BC18"/>
            </a:solidFill>
          </p:spPr>
        </p:sp>
        <p:sp>
          <p:nvSpPr>
            <p:cNvPr name="TextBox 13" id="13"/>
            <p:cNvSpPr txBox="true"/>
            <p:nvPr/>
          </p:nvSpPr>
          <p:spPr>
            <a:xfrm>
              <a:off x="0" y="-114300"/>
              <a:ext cx="665116" cy="405874"/>
            </a:xfrm>
            <a:prstGeom prst="rect">
              <a:avLst/>
            </a:prstGeom>
          </p:spPr>
          <p:txBody>
            <a:bodyPr anchor="ctr" rtlCol="false" tIns="50800" lIns="50800" bIns="50800" rIns="50800"/>
            <a:lstStyle/>
            <a:p>
              <a:pPr algn="ctr">
                <a:lnSpc>
                  <a:spcPts val="5599"/>
                </a:lnSpc>
              </a:pPr>
              <a:r>
                <a:rPr lang="en-US" sz="3999">
                  <a:solidFill>
                    <a:srgbClr val="FFFFFF"/>
                  </a:solidFill>
                  <a:latin typeface="Poppins"/>
                  <a:ea typeface="Poppins"/>
                  <a:cs typeface="Poppins"/>
                  <a:sym typeface="Poppins"/>
                </a:rPr>
                <a:t>frontend</a:t>
              </a:r>
            </a:p>
          </p:txBody>
        </p:sp>
      </p:grpSp>
      <p:sp>
        <p:nvSpPr>
          <p:cNvPr name="TextBox 14" id="14"/>
          <p:cNvSpPr txBox="true"/>
          <p:nvPr/>
        </p:nvSpPr>
        <p:spPr>
          <a:xfrm rot="0">
            <a:off x="1047750" y="1253222"/>
            <a:ext cx="14346788" cy="1022986"/>
          </a:xfrm>
          <a:prstGeom prst="rect">
            <a:avLst/>
          </a:prstGeom>
        </p:spPr>
        <p:txBody>
          <a:bodyPr anchor="t" rtlCol="false" tIns="0" lIns="0" bIns="0" rIns="0">
            <a:spAutoFit/>
          </a:bodyPr>
          <a:lstStyle/>
          <a:p>
            <a:pPr algn="l">
              <a:lnSpc>
                <a:spcPts val="6720"/>
              </a:lnSpc>
            </a:pPr>
            <a:r>
              <a:rPr lang="en-US" sz="8000" spc="-520" b="true">
                <a:solidFill>
                  <a:srgbClr val="FFFFFF"/>
                </a:solidFill>
                <a:latin typeface="Poppins Bold"/>
                <a:ea typeface="Poppins Bold"/>
                <a:cs typeface="Poppins Bold"/>
                <a:sym typeface="Poppins Bold"/>
              </a:rPr>
              <a:t>Kong API Gateway</a:t>
            </a:r>
          </a:p>
        </p:txBody>
      </p:sp>
      <p:sp>
        <p:nvSpPr>
          <p:cNvPr name="TextBox 15" id="15"/>
          <p:cNvSpPr txBox="true"/>
          <p:nvPr/>
        </p:nvSpPr>
        <p:spPr>
          <a:xfrm rot="0">
            <a:off x="2271346" y="3480549"/>
            <a:ext cx="6872654" cy="2865367"/>
          </a:xfrm>
          <a:prstGeom prst="rect">
            <a:avLst/>
          </a:prstGeom>
        </p:spPr>
        <p:txBody>
          <a:bodyPr anchor="t" rtlCol="false" tIns="0" lIns="0" bIns="0" rIns="0">
            <a:spAutoFit/>
          </a:bodyPr>
          <a:lstStyle/>
          <a:p>
            <a:pPr algn="l" marL="657097" indent="-328548" lvl="1">
              <a:lnSpc>
                <a:spcPts val="4565"/>
              </a:lnSpc>
              <a:buFont typeface="Arial"/>
              <a:buChar char="•"/>
            </a:pPr>
            <a:r>
              <a:rPr lang="en-US" sz="3043" spc="-66">
                <a:solidFill>
                  <a:srgbClr val="A97132"/>
                </a:solidFill>
                <a:latin typeface="Poppins Light"/>
                <a:ea typeface="Poppins Light"/>
                <a:cs typeface="Poppins Light"/>
                <a:sym typeface="Poppins Light"/>
              </a:rPr>
              <a:t>API Rate Limiting</a:t>
            </a:r>
          </a:p>
          <a:p>
            <a:pPr algn="l" marL="657097" indent="-328548" lvl="1">
              <a:lnSpc>
                <a:spcPts val="4565"/>
              </a:lnSpc>
              <a:buFont typeface="Arial"/>
              <a:buChar char="•"/>
            </a:pPr>
            <a:r>
              <a:rPr lang="en-US" sz="3043" spc="-66">
                <a:solidFill>
                  <a:srgbClr val="A97132"/>
                </a:solidFill>
                <a:latin typeface="Poppins Light"/>
                <a:ea typeface="Poppins Light"/>
                <a:cs typeface="Poppins Light"/>
                <a:sym typeface="Poppins Light"/>
              </a:rPr>
              <a:t>Prevents API abuse and DDoS attacks</a:t>
            </a:r>
          </a:p>
          <a:p>
            <a:pPr algn="l" marL="657097" indent="-328548" lvl="1">
              <a:lnSpc>
                <a:spcPts val="4565"/>
              </a:lnSpc>
              <a:buFont typeface="Arial"/>
              <a:buChar char="•"/>
            </a:pPr>
            <a:r>
              <a:rPr lang="en-US" sz="3043" spc="-66">
                <a:solidFill>
                  <a:srgbClr val="A97132"/>
                </a:solidFill>
                <a:latin typeface="Poppins Light"/>
                <a:ea typeface="Poppins Light"/>
                <a:cs typeface="Poppins Light"/>
                <a:sym typeface="Poppins Light"/>
              </a:rPr>
              <a:t>Easy for frontend - all in one place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028700"/>
            <a:ext cx="6211645" cy="8229600"/>
            <a:chOff x="0" y="0"/>
            <a:chExt cx="8282194" cy="10972800"/>
          </a:xfrm>
        </p:grpSpPr>
        <p:pic>
          <p:nvPicPr>
            <p:cNvPr name="Picture 3" id="3"/>
            <p:cNvPicPr>
              <a:picLocks noChangeAspect="true"/>
            </p:cNvPicPr>
            <p:nvPr/>
          </p:nvPicPr>
          <p:blipFill>
            <a:blip r:embed="rId2"/>
            <a:srcRect l="0" t="5865" r="0" b="5865"/>
            <a:stretch>
              <a:fillRect/>
            </a:stretch>
          </p:blipFill>
          <p:spPr>
            <a:xfrm flipH="false" flipV="false">
              <a:off x="0" y="0"/>
              <a:ext cx="8282194" cy="10972800"/>
            </a:xfrm>
            <a:prstGeom prst="rect">
              <a:avLst/>
            </a:prstGeom>
          </p:spPr>
        </p:pic>
      </p:grpSp>
      <p:sp>
        <p:nvSpPr>
          <p:cNvPr name="TextBox 4" id="4"/>
          <p:cNvSpPr txBox="true"/>
          <p:nvPr/>
        </p:nvSpPr>
        <p:spPr>
          <a:xfrm rot="0">
            <a:off x="7489371" y="2127655"/>
            <a:ext cx="9520904" cy="1870711"/>
          </a:xfrm>
          <a:prstGeom prst="rect">
            <a:avLst/>
          </a:prstGeom>
        </p:spPr>
        <p:txBody>
          <a:bodyPr anchor="t" rtlCol="false" tIns="0" lIns="0" bIns="0" rIns="0">
            <a:spAutoFit/>
          </a:bodyPr>
          <a:lstStyle/>
          <a:p>
            <a:pPr algn="ctr">
              <a:lnSpc>
                <a:spcPts val="6720"/>
              </a:lnSpc>
            </a:pPr>
            <a:r>
              <a:rPr lang="en-US" b="true" sz="8000" spc="-520">
                <a:solidFill>
                  <a:srgbClr val="FCBC05"/>
                </a:solidFill>
                <a:latin typeface="Poppins Bold"/>
                <a:ea typeface="Poppins Bold"/>
                <a:cs typeface="Poppins Bold"/>
                <a:sym typeface="Poppins Bold"/>
              </a:rPr>
              <a:t>The Problem We Saw on Campus</a:t>
            </a:r>
          </a:p>
        </p:txBody>
      </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TextBox 9" id="9"/>
          <p:cNvSpPr txBox="true"/>
          <p:nvPr/>
        </p:nvSpPr>
        <p:spPr>
          <a:xfrm rot="0">
            <a:off x="8813495" y="4276487"/>
            <a:ext cx="6872654" cy="4579867"/>
          </a:xfrm>
          <a:prstGeom prst="rect">
            <a:avLst/>
          </a:prstGeom>
        </p:spPr>
        <p:txBody>
          <a:bodyPr anchor="t" rtlCol="false" tIns="0" lIns="0" bIns="0" rIns="0">
            <a:spAutoFit/>
          </a:bodyPr>
          <a:lstStyle/>
          <a:p>
            <a:pPr algn="ctr">
              <a:lnSpc>
                <a:spcPts val="4565"/>
              </a:lnSpc>
            </a:pPr>
            <a:r>
              <a:rPr lang="en-US" sz="3043" spc="-66">
                <a:solidFill>
                  <a:srgbClr val="A97132"/>
                </a:solidFill>
                <a:latin typeface="Poppins Light"/>
                <a:ea typeface="Poppins Light"/>
                <a:cs typeface="Poppins Light"/>
                <a:sym typeface="Poppins Light"/>
              </a:rPr>
              <a:t>When students have back-to-back classes, finding time to eat can become challenging. Students often have to rush between lectures with little to no break, making it difficult to buy or eat food without risking being late.</a:t>
            </a:r>
          </a:p>
          <a:p>
            <a:pPr algn="ctr">
              <a:lnSpc>
                <a:spcPts val="456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5BC18"/>
        </a:solidFill>
      </p:bgPr>
    </p:bg>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FFFFFF"/>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FFFFFF"/>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1047750" y="1047750"/>
            <a:ext cx="16230600" cy="6264317"/>
            <a:chOff x="0" y="0"/>
            <a:chExt cx="21640800" cy="8352423"/>
          </a:xfrm>
        </p:grpSpPr>
        <p:pic>
          <p:nvPicPr>
            <p:cNvPr name="Picture 7" id="7"/>
            <p:cNvPicPr>
              <a:picLocks noChangeAspect="true"/>
            </p:cNvPicPr>
            <p:nvPr/>
          </p:nvPicPr>
          <p:blipFill>
            <a:blip r:embed="rId2"/>
            <a:srcRect l="0" t="42641" r="0" b="31644"/>
            <a:stretch>
              <a:fillRect/>
            </a:stretch>
          </p:blipFill>
          <p:spPr>
            <a:xfrm flipH="false" flipV="false">
              <a:off x="0" y="0"/>
              <a:ext cx="21640800" cy="8352423"/>
            </a:xfrm>
            <a:prstGeom prst="rect">
              <a:avLst/>
            </a:prstGeom>
          </p:spPr>
        </p:pic>
      </p:grpSp>
      <p:sp>
        <p:nvSpPr>
          <p:cNvPr name="Freeform 8" id="8"/>
          <p:cNvSpPr/>
          <p:nvPr/>
        </p:nvSpPr>
        <p:spPr>
          <a:xfrm flipH="false" flipV="false" rot="0">
            <a:off x="5131753" y="1685860"/>
            <a:ext cx="8062594" cy="4404192"/>
          </a:xfrm>
          <a:custGeom>
            <a:avLst/>
            <a:gdLst/>
            <a:ahLst/>
            <a:cxnLst/>
            <a:rect r="r" b="b" t="t" l="l"/>
            <a:pathLst>
              <a:path h="4404192" w="8062594">
                <a:moveTo>
                  <a:pt x="0" y="0"/>
                </a:moveTo>
                <a:lnTo>
                  <a:pt x="8062594" y="0"/>
                </a:lnTo>
                <a:lnTo>
                  <a:pt x="8062594" y="4404192"/>
                </a:lnTo>
                <a:lnTo>
                  <a:pt x="0" y="4404192"/>
                </a:lnTo>
                <a:lnTo>
                  <a:pt x="0" y="0"/>
                </a:lnTo>
                <a:close/>
              </a:path>
            </a:pathLst>
          </a:custGeom>
          <a:blipFill>
            <a:blip r:embed="rId3">
              <a:alphaModFix amt="59000"/>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5131753" y="2081377"/>
            <a:ext cx="7945931" cy="3367088"/>
          </a:xfrm>
          <a:custGeom>
            <a:avLst/>
            <a:gdLst/>
            <a:ahLst/>
            <a:cxnLst/>
            <a:rect r="r" b="b" t="t" l="l"/>
            <a:pathLst>
              <a:path h="3367088" w="7945931">
                <a:moveTo>
                  <a:pt x="0" y="0"/>
                </a:moveTo>
                <a:lnTo>
                  <a:pt x="7945931" y="0"/>
                </a:lnTo>
                <a:lnTo>
                  <a:pt x="7945931" y="3367088"/>
                </a:lnTo>
                <a:lnTo>
                  <a:pt x="0" y="3367088"/>
                </a:lnTo>
                <a:lnTo>
                  <a:pt x="0" y="0"/>
                </a:lnTo>
                <a:close/>
              </a:path>
            </a:pathLst>
          </a:custGeom>
          <a:blipFill>
            <a:blip r:embed="rId5"/>
            <a:stretch>
              <a:fillRect l="0" t="0" r="0" b="0"/>
            </a:stretch>
          </a:blipFill>
        </p:spPr>
      </p:sp>
      <p:sp>
        <p:nvSpPr>
          <p:cNvPr name="TextBox 10" id="10"/>
          <p:cNvSpPr txBox="true"/>
          <p:nvPr/>
        </p:nvSpPr>
        <p:spPr>
          <a:xfrm rot="0">
            <a:off x="1566793" y="7698936"/>
            <a:ext cx="15075851" cy="1458245"/>
          </a:xfrm>
          <a:prstGeom prst="rect">
            <a:avLst/>
          </a:prstGeom>
        </p:spPr>
        <p:txBody>
          <a:bodyPr anchor="t" rtlCol="false" tIns="0" lIns="0" bIns="0" rIns="0">
            <a:spAutoFit/>
          </a:bodyPr>
          <a:lstStyle/>
          <a:p>
            <a:pPr algn="ctr">
              <a:lnSpc>
                <a:spcPts val="9641"/>
              </a:lnSpc>
            </a:pPr>
            <a:r>
              <a:rPr lang="en-US" b="true" sz="11478" spc="-746">
                <a:solidFill>
                  <a:srgbClr val="FFFFFF"/>
                </a:solidFill>
                <a:latin typeface="Poppins Bold"/>
                <a:ea typeface="Poppins Bold"/>
                <a:cs typeface="Poppins Bold"/>
                <a:sym typeface="Poppins Bold"/>
              </a:rPr>
              <a:t>Thankyou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750" y="1047750"/>
            <a:ext cx="7065149" cy="1751709"/>
            <a:chOff x="0" y="0"/>
            <a:chExt cx="2240557" cy="555516"/>
          </a:xfrm>
        </p:grpSpPr>
        <p:sp>
          <p:nvSpPr>
            <p:cNvPr name="Freeform 3" id="3"/>
            <p:cNvSpPr/>
            <p:nvPr/>
          </p:nvSpPr>
          <p:spPr>
            <a:xfrm flipH="false" flipV="false" rot="0">
              <a:off x="0" y="0"/>
              <a:ext cx="2240557" cy="555516"/>
            </a:xfrm>
            <a:custGeom>
              <a:avLst/>
              <a:gdLst/>
              <a:ahLst/>
              <a:cxnLst/>
              <a:rect r="r" b="b" t="t" l="l"/>
              <a:pathLst>
                <a:path h="555516" w="2240557">
                  <a:moveTo>
                    <a:pt x="0" y="0"/>
                  </a:moveTo>
                  <a:lnTo>
                    <a:pt x="2240557" y="0"/>
                  </a:lnTo>
                  <a:lnTo>
                    <a:pt x="2240557" y="555516"/>
                  </a:lnTo>
                  <a:lnTo>
                    <a:pt x="0" y="555516"/>
                  </a:lnTo>
                  <a:close/>
                </a:path>
              </a:pathLst>
            </a:custGeom>
            <a:solidFill>
              <a:srgbClr val="FCBC05"/>
            </a:solidFill>
          </p:spPr>
        </p:sp>
        <p:sp>
          <p:nvSpPr>
            <p:cNvPr name="TextBox 4" id="4"/>
            <p:cNvSpPr txBox="true"/>
            <p:nvPr/>
          </p:nvSpPr>
          <p:spPr>
            <a:xfrm>
              <a:off x="0" y="-38100"/>
              <a:ext cx="2240557" cy="593616"/>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6" id="6"/>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7" id="7"/>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AutoShape 8" id="8"/>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Freeform 9" id="9"/>
          <p:cNvSpPr/>
          <p:nvPr/>
        </p:nvSpPr>
        <p:spPr>
          <a:xfrm flipH="false" flipV="false" rot="0">
            <a:off x="10856553" y="2799459"/>
            <a:ext cx="5206108" cy="5006563"/>
          </a:xfrm>
          <a:custGeom>
            <a:avLst/>
            <a:gdLst/>
            <a:ahLst/>
            <a:cxnLst/>
            <a:rect r="r" b="b" t="t" l="l"/>
            <a:pathLst>
              <a:path h="5006563" w="5206108">
                <a:moveTo>
                  <a:pt x="0" y="0"/>
                </a:moveTo>
                <a:lnTo>
                  <a:pt x="5206108" y="0"/>
                </a:lnTo>
                <a:lnTo>
                  <a:pt x="5206108" y="5006563"/>
                </a:lnTo>
                <a:lnTo>
                  <a:pt x="0" y="500656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240245" y="1420044"/>
            <a:ext cx="6896386" cy="1210260"/>
          </a:xfrm>
          <a:prstGeom prst="rect">
            <a:avLst/>
          </a:prstGeom>
        </p:spPr>
        <p:txBody>
          <a:bodyPr anchor="t" rtlCol="false" tIns="0" lIns="0" bIns="0" rIns="0">
            <a:spAutoFit/>
          </a:bodyPr>
          <a:lstStyle/>
          <a:p>
            <a:pPr algn="l">
              <a:lnSpc>
                <a:spcPts val="8007"/>
              </a:lnSpc>
            </a:pPr>
            <a:r>
              <a:rPr lang="en-US" sz="9532" spc="-619" b="true">
                <a:solidFill>
                  <a:srgbClr val="FFFFFF"/>
                </a:solidFill>
                <a:latin typeface="Poppins Bold"/>
                <a:ea typeface="Poppins Bold"/>
                <a:cs typeface="Poppins Bold"/>
                <a:sym typeface="Poppins Bold"/>
              </a:rPr>
              <a:t>Our Solution</a:t>
            </a:r>
          </a:p>
        </p:txBody>
      </p:sp>
      <p:sp>
        <p:nvSpPr>
          <p:cNvPr name="TextBox 11" id="11"/>
          <p:cNvSpPr txBox="true"/>
          <p:nvPr/>
        </p:nvSpPr>
        <p:spPr>
          <a:xfrm rot="0">
            <a:off x="1978671" y="3743442"/>
            <a:ext cx="7681243" cy="4008367"/>
          </a:xfrm>
          <a:prstGeom prst="rect">
            <a:avLst/>
          </a:prstGeom>
        </p:spPr>
        <p:txBody>
          <a:bodyPr anchor="t" rtlCol="false" tIns="0" lIns="0" bIns="0" rIns="0">
            <a:spAutoFit/>
          </a:bodyPr>
          <a:lstStyle/>
          <a:p>
            <a:pPr algn="ctr">
              <a:lnSpc>
                <a:spcPts val="4565"/>
              </a:lnSpc>
            </a:pPr>
            <a:r>
              <a:rPr lang="en-US" sz="3043" spc="-66">
                <a:solidFill>
                  <a:srgbClr val="A97132"/>
                </a:solidFill>
                <a:latin typeface="Poppins Light"/>
                <a:ea typeface="Poppins Light"/>
                <a:cs typeface="Poppins Light"/>
                <a:sym typeface="Poppins Light"/>
              </a:rPr>
              <a:t>Campus CHOW is a student-driven platform that enables group food orders at SMU. It matches students</a:t>
            </a:r>
            <a:r>
              <a:rPr lang="en-US" sz="3043" spc="-66">
                <a:solidFill>
                  <a:srgbClr val="A97132"/>
                </a:solidFill>
                <a:latin typeface="Poppins Light"/>
                <a:ea typeface="Poppins Light"/>
                <a:cs typeface="Poppins Light"/>
                <a:sym typeface="Poppins Light"/>
              </a:rPr>
              <a:t> by</a:t>
            </a:r>
            <a:r>
              <a:rPr lang="en-US" sz="3043" spc="-66">
                <a:solidFill>
                  <a:srgbClr val="A97132"/>
                </a:solidFill>
                <a:latin typeface="Poppins Light"/>
                <a:ea typeface="Poppins Light"/>
                <a:cs typeface="Poppins Light"/>
                <a:sym typeface="Poppins Light"/>
              </a:rPr>
              <a:t> class schedules with food runners, addressing short breaks and limited delivery options, while providing flexible income opportunities.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3163" y="1047750"/>
            <a:ext cx="18751163" cy="0"/>
          </a:xfrm>
          <a:prstGeom prst="line">
            <a:avLst/>
          </a:prstGeom>
          <a:ln cap="flat" w="38100">
            <a:solidFill>
              <a:srgbClr val="FCBC05"/>
            </a:solidFill>
            <a:prstDash val="solid"/>
            <a:headEnd type="none" len="sm" w="sm"/>
            <a:tailEnd type="none" len="sm" w="sm"/>
          </a:ln>
        </p:spPr>
      </p:sp>
      <p:sp>
        <p:nvSpPr>
          <p:cNvPr name="AutoShape 3" id="3"/>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Freeform 4" id="4"/>
          <p:cNvSpPr/>
          <p:nvPr/>
        </p:nvSpPr>
        <p:spPr>
          <a:xfrm flipH="false" flipV="false" rot="0">
            <a:off x="9202791" y="7365790"/>
            <a:ext cx="2331951" cy="1310132"/>
          </a:xfrm>
          <a:custGeom>
            <a:avLst/>
            <a:gdLst/>
            <a:ahLst/>
            <a:cxnLst/>
            <a:rect r="r" b="b" t="t" l="l"/>
            <a:pathLst>
              <a:path h="1310132" w="2331951">
                <a:moveTo>
                  <a:pt x="0" y="0"/>
                </a:moveTo>
                <a:lnTo>
                  <a:pt x="2331950" y="0"/>
                </a:lnTo>
                <a:lnTo>
                  <a:pt x="2331950" y="1310132"/>
                </a:lnTo>
                <a:lnTo>
                  <a:pt x="0" y="13101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619304" y="3738476"/>
            <a:ext cx="2826243" cy="426506"/>
          </a:xfrm>
          <a:custGeom>
            <a:avLst/>
            <a:gdLst/>
            <a:ahLst/>
            <a:cxnLst/>
            <a:rect r="r" b="b" t="t" l="l"/>
            <a:pathLst>
              <a:path h="426506" w="2826243">
                <a:moveTo>
                  <a:pt x="0" y="0"/>
                </a:moveTo>
                <a:lnTo>
                  <a:pt x="2826242" y="0"/>
                </a:lnTo>
                <a:lnTo>
                  <a:pt x="2826242" y="426506"/>
                </a:lnTo>
                <a:lnTo>
                  <a:pt x="0" y="42650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2022198" y="7774175"/>
            <a:ext cx="2195512" cy="672375"/>
          </a:xfrm>
          <a:custGeom>
            <a:avLst/>
            <a:gdLst/>
            <a:ahLst/>
            <a:cxnLst/>
            <a:rect r="r" b="b" t="t" l="l"/>
            <a:pathLst>
              <a:path h="672375" w="2195512">
                <a:moveTo>
                  <a:pt x="0" y="0"/>
                </a:moveTo>
                <a:lnTo>
                  <a:pt x="2195512" y="0"/>
                </a:lnTo>
                <a:lnTo>
                  <a:pt x="2195512" y="672375"/>
                </a:lnTo>
                <a:lnTo>
                  <a:pt x="0" y="672375"/>
                </a:lnTo>
                <a:lnTo>
                  <a:pt x="0" y="0"/>
                </a:lnTo>
                <a:close/>
              </a:path>
            </a:pathLst>
          </a:custGeom>
          <a:blipFill>
            <a:blip r:embed="rId6"/>
            <a:stretch>
              <a:fillRect l="0" t="0" r="0" b="0"/>
            </a:stretch>
          </a:blipFill>
        </p:spPr>
      </p:sp>
      <p:sp>
        <p:nvSpPr>
          <p:cNvPr name="Freeform 7" id="7"/>
          <p:cNvSpPr/>
          <p:nvPr/>
        </p:nvSpPr>
        <p:spPr>
          <a:xfrm flipH="false" flipV="false" rot="0">
            <a:off x="9202791" y="5549596"/>
            <a:ext cx="2295532" cy="863694"/>
          </a:xfrm>
          <a:custGeom>
            <a:avLst/>
            <a:gdLst/>
            <a:ahLst/>
            <a:cxnLst/>
            <a:rect r="r" b="b" t="t" l="l"/>
            <a:pathLst>
              <a:path h="863694" w="2295532">
                <a:moveTo>
                  <a:pt x="0" y="0"/>
                </a:moveTo>
                <a:lnTo>
                  <a:pt x="2295532" y="0"/>
                </a:lnTo>
                <a:lnTo>
                  <a:pt x="2295532" y="863694"/>
                </a:lnTo>
                <a:lnTo>
                  <a:pt x="0" y="863694"/>
                </a:lnTo>
                <a:lnTo>
                  <a:pt x="0" y="0"/>
                </a:lnTo>
                <a:close/>
              </a:path>
            </a:pathLst>
          </a:custGeom>
          <a:blipFill>
            <a:blip r:embed="rId7"/>
            <a:stretch>
              <a:fillRect l="0" t="0" r="0" b="0"/>
            </a:stretch>
          </a:blipFill>
        </p:spPr>
      </p:sp>
      <p:sp>
        <p:nvSpPr>
          <p:cNvPr name="Freeform 8" id="8"/>
          <p:cNvSpPr/>
          <p:nvPr/>
        </p:nvSpPr>
        <p:spPr>
          <a:xfrm flipH="false" flipV="false" rot="0">
            <a:off x="14741585" y="7289289"/>
            <a:ext cx="2381952" cy="1277322"/>
          </a:xfrm>
          <a:custGeom>
            <a:avLst/>
            <a:gdLst/>
            <a:ahLst/>
            <a:cxnLst/>
            <a:rect r="r" b="b" t="t" l="l"/>
            <a:pathLst>
              <a:path h="1277322" w="2381952">
                <a:moveTo>
                  <a:pt x="0" y="0"/>
                </a:moveTo>
                <a:lnTo>
                  <a:pt x="2381951" y="0"/>
                </a:lnTo>
                <a:lnTo>
                  <a:pt x="2381951" y="1277321"/>
                </a:lnTo>
                <a:lnTo>
                  <a:pt x="0" y="1277321"/>
                </a:lnTo>
                <a:lnTo>
                  <a:pt x="0" y="0"/>
                </a:lnTo>
                <a:close/>
              </a:path>
            </a:pathLst>
          </a:custGeom>
          <a:blipFill>
            <a:blip r:embed="rId8"/>
            <a:stretch>
              <a:fillRect l="0" t="0" r="0" b="0"/>
            </a:stretch>
          </a:blipFill>
        </p:spPr>
      </p:sp>
      <p:sp>
        <p:nvSpPr>
          <p:cNvPr name="Freeform 9" id="9"/>
          <p:cNvSpPr/>
          <p:nvPr/>
        </p:nvSpPr>
        <p:spPr>
          <a:xfrm flipH="false" flipV="false" rot="0">
            <a:off x="9438057" y="3170534"/>
            <a:ext cx="1429790" cy="1429790"/>
          </a:xfrm>
          <a:custGeom>
            <a:avLst/>
            <a:gdLst/>
            <a:ahLst/>
            <a:cxnLst/>
            <a:rect r="r" b="b" t="t" l="l"/>
            <a:pathLst>
              <a:path h="1429790" w="1429790">
                <a:moveTo>
                  <a:pt x="0" y="0"/>
                </a:moveTo>
                <a:lnTo>
                  <a:pt x="1429790" y="0"/>
                </a:lnTo>
                <a:lnTo>
                  <a:pt x="1429790" y="1429790"/>
                </a:lnTo>
                <a:lnTo>
                  <a:pt x="0" y="1429790"/>
                </a:lnTo>
                <a:lnTo>
                  <a:pt x="0" y="0"/>
                </a:lnTo>
                <a:close/>
              </a:path>
            </a:pathLst>
          </a:custGeom>
          <a:blipFill>
            <a:blip r:embed="rId9"/>
            <a:stretch>
              <a:fillRect l="0" t="0" r="0" b="0"/>
            </a:stretch>
          </a:blipFill>
        </p:spPr>
      </p:sp>
      <p:sp>
        <p:nvSpPr>
          <p:cNvPr name="Freeform 10" id="10"/>
          <p:cNvSpPr/>
          <p:nvPr/>
        </p:nvSpPr>
        <p:spPr>
          <a:xfrm flipH="false" flipV="false" rot="0">
            <a:off x="11667947" y="3303134"/>
            <a:ext cx="1151256" cy="1297190"/>
          </a:xfrm>
          <a:custGeom>
            <a:avLst/>
            <a:gdLst/>
            <a:ahLst/>
            <a:cxnLst/>
            <a:rect r="r" b="b" t="t" l="l"/>
            <a:pathLst>
              <a:path h="1297190" w="1151256">
                <a:moveTo>
                  <a:pt x="0" y="0"/>
                </a:moveTo>
                <a:lnTo>
                  <a:pt x="1151257" y="0"/>
                </a:lnTo>
                <a:lnTo>
                  <a:pt x="1151257" y="1297190"/>
                </a:lnTo>
                <a:lnTo>
                  <a:pt x="0" y="129719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459876" y="1333500"/>
            <a:ext cx="17368248" cy="1458245"/>
          </a:xfrm>
          <a:prstGeom prst="rect">
            <a:avLst/>
          </a:prstGeom>
        </p:spPr>
        <p:txBody>
          <a:bodyPr anchor="t" rtlCol="false" tIns="0" lIns="0" bIns="0" rIns="0">
            <a:spAutoFit/>
          </a:bodyPr>
          <a:lstStyle/>
          <a:p>
            <a:pPr algn="ctr">
              <a:lnSpc>
                <a:spcPts val="9641"/>
              </a:lnSpc>
            </a:pPr>
            <a:r>
              <a:rPr lang="en-US" b="true" sz="11478" spc="-746">
                <a:solidFill>
                  <a:srgbClr val="FCBC05"/>
                </a:solidFill>
                <a:latin typeface="Poppins Bold"/>
                <a:ea typeface="Poppins Bold"/>
                <a:cs typeface="Poppins Bold"/>
                <a:sym typeface="Poppins Bold"/>
              </a:rPr>
              <a:t>Our Stack at a Glance</a:t>
            </a:r>
          </a:p>
        </p:txBody>
      </p:sp>
      <p:sp>
        <p:nvSpPr>
          <p:cNvPr name="TextBox 12" id="12"/>
          <p:cNvSpPr txBox="true"/>
          <p:nvPr/>
        </p:nvSpPr>
        <p:spPr>
          <a:xfrm rot="0">
            <a:off x="4826860" y="3572057"/>
            <a:ext cx="3813790" cy="769620"/>
          </a:xfrm>
          <a:prstGeom prst="rect">
            <a:avLst/>
          </a:prstGeom>
        </p:spPr>
        <p:txBody>
          <a:bodyPr anchor="t" rtlCol="false" tIns="0" lIns="0" bIns="0" rIns="0">
            <a:spAutoFit/>
          </a:bodyPr>
          <a:lstStyle/>
          <a:p>
            <a:pPr algn="r">
              <a:lnSpc>
                <a:spcPts val="5040"/>
              </a:lnSpc>
            </a:pPr>
            <a:r>
              <a:rPr lang="en-US" b="true" sz="6000" spc="-390">
                <a:solidFill>
                  <a:srgbClr val="FCBC05"/>
                </a:solidFill>
                <a:latin typeface="Poppins Bold"/>
                <a:ea typeface="Poppins Bold"/>
                <a:cs typeface="Poppins Bold"/>
                <a:sym typeface="Poppins Bold"/>
              </a:rPr>
              <a:t>Backend</a:t>
            </a:r>
          </a:p>
        </p:txBody>
      </p:sp>
      <p:sp>
        <p:nvSpPr>
          <p:cNvPr name="TextBox 13" id="13"/>
          <p:cNvSpPr txBox="true"/>
          <p:nvPr/>
        </p:nvSpPr>
        <p:spPr>
          <a:xfrm rot="0">
            <a:off x="4826860" y="5668070"/>
            <a:ext cx="3813790" cy="769620"/>
          </a:xfrm>
          <a:prstGeom prst="rect">
            <a:avLst/>
          </a:prstGeom>
        </p:spPr>
        <p:txBody>
          <a:bodyPr anchor="t" rtlCol="false" tIns="0" lIns="0" bIns="0" rIns="0">
            <a:spAutoFit/>
          </a:bodyPr>
          <a:lstStyle/>
          <a:p>
            <a:pPr algn="r">
              <a:lnSpc>
                <a:spcPts val="5040"/>
              </a:lnSpc>
            </a:pPr>
            <a:r>
              <a:rPr lang="en-US" b="true" sz="6000" spc="-390">
                <a:solidFill>
                  <a:srgbClr val="FCBC05"/>
                </a:solidFill>
                <a:latin typeface="Poppins Bold"/>
                <a:ea typeface="Poppins Bold"/>
                <a:cs typeface="Poppins Bold"/>
                <a:sym typeface="Poppins Bold"/>
              </a:rPr>
              <a:t>Frontend</a:t>
            </a:r>
          </a:p>
        </p:txBody>
      </p:sp>
      <p:sp>
        <p:nvSpPr>
          <p:cNvPr name="TextBox 14" id="14"/>
          <p:cNvSpPr txBox="true"/>
          <p:nvPr/>
        </p:nvSpPr>
        <p:spPr>
          <a:xfrm rot="0">
            <a:off x="1164464" y="7796990"/>
            <a:ext cx="7476186" cy="769620"/>
          </a:xfrm>
          <a:prstGeom prst="rect">
            <a:avLst/>
          </a:prstGeom>
        </p:spPr>
        <p:txBody>
          <a:bodyPr anchor="t" rtlCol="false" tIns="0" lIns="0" bIns="0" rIns="0">
            <a:spAutoFit/>
          </a:bodyPr>
          <a:lstStyle/>
          <a:p>
            <a:pPr algn="r">
              <a:lnSpc>
                <a:spcPts val="5040"/>
              </a:lnSpc>
            </a:pPr>
            <a:r>
              <a:rPr lang="en-US" b="true" sz="6000" spc="-390">
                <a:solidFill>
                  <a:srgbClr val="FCBC05"/>
                </a:solidFill>
                <a:latin typeface="Poppins Bold"/>
                <a:ea typeface="Poppins Bold"/>
                <a:cs typeface="Poppins Bold"/>
                <a:sym typeface="Poppins Bold"/>
              </a:rPr>
              <a:t>Devops/Deployment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463163" y="3018801"/>
            <a:ext cx="11503872" cy="0"/>
          </a:xfrm>
          <a:prstGeom prst="line">
            <a:avLst/>
          </a:prstGeom>
          <a:ln cap="flat" w="38100">
            <a:solidFill>
              <a:srgbClr val="FCBC05"/>
            </a:solidFill>
            <a:prstDash val="solid"/>
            <a:headEnd type="none" len="sm" w="sm"/>
            <a:tailEnd type="none" len="sm" w="sm"/>
          </a:ln>
        </p:spPr>
      </p:sp>
      <p:sp>
        <p:nvSpPr>
          <p:cNvPr name="AutoShape 3" id="3"/>
          <p:cNvSpPr/>
          <p:nvPr/>
        </p:nvSpPr>
        <p:spPr>
          <a:xfrm>
            <a:off x="0" y="9277350"/>
            <a:ext cx="18751163" cy="0"/>
          </a:xfrm>
          <a:prstGeom prst="line">
            <a:avLst/>
          </a:prstGeom>
          <a:ln cap="flat" w="38100">
            <a:solidFill>
              <a:srgbClr val="FCBC05"/>
            </a:solidFill>
            <a:prstDash val="solid"/>
            <a:headEnd type="none" len="sm" w="sm"/>
            <a:tailEnd type="none" len="sm" w="sm"/>
          </a:ln>
        </p:spPr>
      </p:sp>
      <p:sp>
        <p:nvSpPr>
          <p:cNvPr name="AutoShape 4" id="4"/>
          <p:cNvSpPr/>
          <p:nvPr/>
        </p:nvSpPr>
        <p:spPr>
          <a:xfrm flipV="true">
            <a:off x="11040708" y="0"/>
            <a:ext cx="19050" cy="3018801"/>
          </a:xfrm>
          <a:prstGeom prst="line">
            <a:avLst/>
          </a:prstGeom>
          <a:ln cap="flat" w="38100">
            <a:solidFill>
              <a:srgbClr val="FCBC05"/>
            </a:solidFill>
            <a:prstDash val="solid"/>
            <a:headEnd type="none" len="sm" w="sm"/>
            <a:tailEnd type="none" len="sm" w="sm"/>
          </a:ln>
        </p:spPr>
      </p:sp>
      <p:sp>
        <p:nvSpPr>
          <p:cNvPr name="AutoShape 5" id="5"/>
          <p:cNvSpPr/>
          <p:nvPr/>
        </p:nvSpPr>
        <p:spPr>
          <a:xfrm flipH="true" flipV="true">
            <a:off x="1047750" y="0"/>
            <a:ext cx="0" cy="10287000"/>
          </a:xfrm>
          <a:prstGeom prst="line">
            <a:avLst/>
          </a:prstGeom>
          <a:ln cap="flat" w="38100">
            <a:solidFill>
              <a:srgbClr val="FCBC05"/>
            </a:solidFill>
            <a:prstDash val="solid"/>
            <a:headEnd type="none" len="sm" w="sm"/>
            <a:tailEnd type="none" len="sm" w="sm"/>
          </a:ln>
        </p:spPr>
      </p:sp>
      <p:sp>
        <p:nvSpPr>
          <p:cNvPr name="AutoShape 6" id="6"/>
          <p:cNvSpPr/>
          <p:nvPr/>
        </p:nvSpPr>
        <p:spPr>
          <a:xfrm flipH="true" flipV="true">
            <a:off x="17278350" y="0"/>
            <a:ext cx="0" cy="10287000"/>
          </a:xfrm>
          <a:prstGeom prst="line">
            <a:avLst/>
          </a:prstGeom>
          <a:ln cap="flat" w="38100">
            <a:solidFill>
              <a:srgbClr val="FCBC05"/>
            </a:solidFill>
            <a:prstDash val="solid"/>
            <a:headEnd type="none" len="sm" w="sm"/>
            <a:tailEnd type="none" len="sm" w="sm"/>
          </a:ln>
        </p:spPr>
      </p:sp>
      <p:sp>
        <p:nvSpPr>
          <p:cNvPr name="Freeform 7" id="7"/>
          <p:cNvSpPr/>
          <p:nvPr/>
        </p:nvSpPr>
        <p:spPr>
          <a:xfrm flipH="false" flipV="false" rot="0">
            <a:off x="3493371" y="3372204"/>
            <a:ext cx="11301259" cy="5551743"/>
          </a:xfrm>
          <a:custGeom>
            <a:avLst/>
            <a:gdLst/>
            <a:ahLst/>
            <a:cxnLst/>
            <a:rect r="r" b="b" t="t" l="l"/>
            <a:pathLst>
              <a:path h="5551743" w="11301259">
                <a:moveTo>
                  <a:pt x="0" y="0"/>
                </a:moveTo>
                <a:lnTo>
                  <a:pt x="11301258" y="0"/>
                </a:lnTo>
                <a:lnTo>
                  <a:pt x="11301258" y="5551743"/>
                </a:lnTo>
                <a:lnTo>
                  <a:pt x="0" y="5551743"/>
                </a:lnTo>
                <a:lnTo>
                  <a:pt x="0" y="0"/>
                </a:lnTo>
                <a:close/>
              </a:path>
            </a:pathLst>
          </a:custGeom>
          <a:blipFill>
            <a:blip r:embed="rId2"/>
            <a:stretch>
              <a:fillRect l="0" t="0" r="0" b="0"/>
            </a:stretch>
          </a:blipFill>
        </p:spPr>
      </p:sp>
      <p:sp>
        <p:nvSpPr>
          <p:cNvPr name="TextBox 8" id="8"/>
          <p:cNvSpPr txBox="true"/>
          <p:nvPr/>
        </p:nvSpPr>
        <p:spPr>
          <a:xfrm rot="0">
            <a:off x="1391224" y="715231"/>
            <a:ext cx="9855569" cy="2050160"/>
          </a:xfrm>
          <a:prstGeom prst="rect">
            <a:avLst/>
          </a:prstGeom>
        </p:spPr>
        <p:txBody>
          <a:bodyPr anchor="t" rtlCol="false" tIns="0" lIns="0" bIns="0" rIns="0">
            <a:spAutoFit/>
          </a:bodyPr>
          <a:lstStyle/>
          <a:p>
            <a:pPr algn="l">
              <a:lnSpc>
                <a:spcPts val="7391"/>
              </a:lnSpc>
            </a:pPr>
            <a:r>
              <a:rPr lang="en-US" b="true" sz="8799" spc="-571">
                <a:solidFill>
                  <a:srgbClr val="E7AD06"/>
                </a:solidFill>
                <a:latin typeface="Poppins Bold"/>
                <a:ea typeface="Poppins Bold"/>
                <a:cs typeface="Poppins Bold"/>
                <a:sym typeface="Poppins Bold"/>
              </a:rPr>
              <a:t>Our Microservices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5594" y="7267998"/>
            <a:ext cx="6121428" cy="1975103"/>
            <a:chOff x="0" y="0"/>
            <a:chExt cx="8161904" cy="2633470"/>
          </a:xfrm>
        </p:grpSpPr>
        <p:pic>
          <p:nvPicPr>
            <p:cNvPr name="Picture 3" id="3"/>
            <p:cNvPicPr>
              <a:picLocks noChangeAspect="true"/>
            </p:cNvPicPr>
            <p:nvPr/>
          </p:nvPicPr>
          <p:blipFill>
            <a:blip r:embed="rId2"/>
            <a:srcRect l="0" t="41044" r="0" b="10527"/>
            <a:stretch>
              <a:fillRect/>
            </a:stretch>
          </p:blipFill>
          <p:spPr>
            <a:xfrm flipH="false" flipV="false">
              <a:off x="0" y="0"/>
              <a:ext cx="8161904" cy="2633470"/>
            </a:xfrm>
            <a:prstGeom prst="rect">
              <a:avLst/>
            </a:prstGeom>
          </p:spPr>
        </p:pic>
      </p:grpSp>
      <p:grpSp>
        <p:nvGrpSpPr>
          <p:cNvPr name="Group 4" id="4"/>
          <p:cNvGrpSpPr/>
          <p:nvPr/>
        </p:nvGrpSpPr>
        <p:grpSpPr>
          <a:xfrm rot="0">
            <a:off x="6063286" y="7267998"/>
            <a:ext cx="6121428" cy="1975103"/>
            <a:chOff x="0" y="0"/>
            <a:chExt cx="8161904" cy="2633470"/>
          </a:xfrm>
        </p:grpSpPr>
        <p:pic>
          <p:nvPicPr>
            <p:cNvPr name="Picture 5" id="5"/>
            <p:cNvPicPr>
              <a:picLocks noChangeAspect="true"/>
            </p:cNvPicPr>
            <p:nvPr/>
          </p:nvPicPr>
          <p:blipFill>
            <a:blip r:embed="rId3"/>
            <a:srcRect l="0" t="59086" r="0" b="19416"/>
            <a:stretch>
              <a:fillRect/>
            </a:stretch>
          </p:blipFill>
          <p:spPr>
            <a:xfrm flipH="false" flipV="false">
              <a:off x="0" y="0"/>
              <a:ext cx="8161904" cy="2633470"/>
            </a:xfrm>
            <a:prstGeom prst="rect">
              <a:avLst/>
            </a:prstGeom>
          </p:spPr>
        </p:pic>
      </p:grpSp>
      <p:grpSp>
        <p:nvGrpSpPr>
          <p:cNvPr name="Group 6" id="6"/>
          <p:cNvGrpSpPr/>
          <p:nvPr/>
        </p:nvGrpSpPr>
        <p:grpSpPr>
          <a:xfrm rot="0">
            <a:off x="12161770" y="7267998"/>
            <a:ext cx="6121428" cy="1975103"/>
            <a:chOff x="0" y="0"/>
            <a:chExt cx="8161904" cy="2633470"/>
          </a:xfrm>
        </p:grpSpPr>
        <p:pic>
          <p:nvPicPr>
            <p:cNvPr name="Picture 7" id="7"/>
            <p:cNvPicPr>
              <a:picLocks noChangeAspect="true"/>
            </p:cNvPicPr>
            <p:nvPr/>
          </p:nvPicPr>
          <p:blipFill>
            <a:blip r:embed="rId4"/>
            <a:srcRect l="4639" t="26100" r="0" b="27717"/>
            <a:stretch>
              <a:fillRect/>
            </a:stretch>
          </p:blipFill>
          <p:spPr>
            <a:xfrm flipH="false" flipV="false">
              <a:off x="0" y="0"/>
              <a:ext cx="8161904" cy="2633470"/>
            </a:xfrm>
            <a:prstGeom prst="rect">
              <a:avLst/>
            </a:prstGeom>
          </p:spPr>
        </p:pic>
      </p:grpSp>
      <p:sp>
        <p:nvSpPr>
          <p:cNvPr name="TextBox 8" id="8"/>
          <p:cNvSpPr txBox="true"/>
          <p:nvPr/>
        </p:nvSpPr>
        <p:spPr>
          <a:xfrm rot="0">
            <a:off x="459876" y="2193585"/>
            <a:ext cx="17368248" cy="1219962"/>
          </a:xfrm>
          <a:prstGeom prst="rect">
            <a:avLst/>
          </a:prstGeom>
        </p:spPr>
        <p:txBody>
          <a:bodyPr anchor="t" rtlCol="false" tIns="0" lIns="0" bIns="0" rIns="0">
            <a:spAutoFit/>
          </a:bodyPr>
          <a:lstStyle/>
          <a:p>
            <a:pPr algn="ctr">
              <a:lnSpc>
                <a:spcPts val="8064"/>
              </a:lnSpc>
            </a:pPr>
            <a:r>
              <a:rPr lang="en-US" b="true" sz="9600" spc="-624">
                <a:solidFill>
                  <a:srgbClr val="E7AD06"/>
                </a:solidFill>
                <a:latin typeface="Poppins Bold"/>
                <a:ea typeface="Poppins Bold"/>
                <a:cs typeface="Poppins Bold"/>
                <a:sym typeface="Poppins Bold"/>
              </a:rPr>
              <a:t>How Campus Chow Works</a:t>
            </a:r>
          </a:p>
        </p:txBody>
      </p:sp>
      <p:sp>
        <p:nvSpPr>
          <p:cNvPr name="AutoShape 9" id="9"/>
          <p:cNvSpPr/>
          <p:nvPr/>
        </p:nvSpPr>
        <p:spPr>
          <a:xfrm>
            <a:off x="-463163" y="1047750"/>
            <a:ext cx="18751163" cy="0"/>
          </a:xfrm>
          <a:prstGeom prst="line">
            <a:avLst/>
          </a:prstGeom>
          <a:ln cap="flat" w="38100">
            <a:solidFill>
              <a:srgbClr val="FCBC05"/>
            </a:solidFill>
            <a:prstDash val="solid"/>
            <a:headEnd type="none" len="sm" w="sm"/>
            <a:tailEnd type="none" len="sm" w="sm"/>
          </a:ln>
        </p:spPr>
      </p:sp>
      <p:grpSp>
        <p:nvGrpSpPr>
          <p:cNvPr name="Group 10" id="10"/>
          <p:cNvGrpSpPr/>
          <p:nvPr/>
        </p:nvGrpSpPr>
        <p:grpSpPr>
          <a:xfrm rot="0">
            <a:off x="699104" y="3756447"/>
            <a:ext cx="4569031" cy="3511552"/>
            <a:chOff x="0" y="0"/>
            <a:chExt cx="6092041" cy="4682069"/>
          </a:xfrm>
        </p:grpSpPr>
        <p:grpSp>
          <p:nvGrpSpPr>
            <p:cNvPr name="Group 11" id="11"/>
            <p:cNvGrpSpPr/>
            <p:nvPr/>
          </p:nvGrpSpPr>
          <p:grpSpPr>
            <a:xfrm rot="0">
              <a:off x="0" y="0"/>
              <a:ext cx="6092041" cy="4682069"/>
              <a:chOff x="0" y="0"/>
              <a:chExt cx="1203366" cy="924853"/>
            </a:xfrm>
          </p:grpSpPr>
          <p:sp>
            <p:nvSpPr>
              <p:cNvPr name="Freeform 12" id="12"/>
              <p:cNvSpPr/>
              <p:nvPr/>
            </p:nvSpPr>
            <p:spPr>
              <a:xfrm flipH="false" flipV="false" rot="0">
                <a:off x="0" y="0"/>
                <a:ext cx="1203366" cy="924853"/>
              </a:xfrm>
              <a:custGeom>
                <a:avLst/>
                <a:gdLst/>
                <a:ahLst/>
                <a:cxnLst/>
                <a:rect r="r" b="b" t="t" l="l"/>
                <a:pathLst>
                  <a:path h="924853" w="1203366">
                    <a:moveTo>
                      <a:pt x="42361" y="0"/>
                    </a:moveTo>
                    <a:lnTo>
                      <a:pt x="1161005" y="0"/>
                    </a:lnTo>
                    <a:cubicBezTo>
                      <a:pt x="1172240" y="0"/>
                      <a:pt x="1183015" y="4463"/>
                      <a:pt x="1190959" y="12407"/>
                    </a:cubicBezTo>
                    <a:cubicBezTo>
                      <a:pt x="1198903" y="20351"/>
                      <a:pt x="1203366" y="31126"/>
                      <a:pt x="1203366" y="42361"/>
                    </a:cubicBezTo>
                    <a:lnTo>
                      <a:pt x="1203366" y="882492"/>
                    </a:lnTo>
                    <a:cubicBezTo>
                      <a:pt x="1203366" y="893727"/>
                      <a:pt x="1198903" y="904502"/>
                      <a:pt x="1190959" y="912446"/>
                    </a:cubicBezTo>
                    <a:cubicBezTo>
                      <a:pt x="1183015" y="920390"/>
                      <a:pt x="1172240" y="924853"/>
                      <a:pt x="1161005" y="924853"/>
                    </a:cubicBezTo>
                    <a:lnTo>
                      <a:pt x="42361" y="924853"/>
                    </a:lnTo>
                    <a:cubicBezTo>
                      <a:pt x="31126" y="924853"/>
                      <a:pt x="20351" y="920390"/>
                      <a:pt x="12407" y="912446"/>
                    </a:cubicBezTo>
                    <a:cubicBezTo>
                      <a:pt x="4463" y="904502"/>
                      <a:pt x="0" y="893727"/>
                      <a:pt x="0" y="882492"/>
                    </a:cubicBezTo>
                    <a:lnTo>
                      <a:pt x="0" y="42361"/>
                    </a:lnTo>
                    <a:cubicBezTo>
                      <a:pt x="0" y="31126"/>
                      <a:pt x="4463" y="20351"/>
                      <a:pt x="12407" y="12407"/>
                    </a:cubicBezTo>
                    <a:cubicBezTo>
                      <a:pt x="20351" y="4463"/>
                      <a:pt x="31126" y="0"/>
                      <a:pt x="42361" y="0"/>
                    </a:cubicBezTo>
                    <a:close/>
                  </a:path>
                </a:pathLst>
              </a:custGeom>
              <a:solidFill>
                <a:srgbClr val="FFFFFF"/>
              </a:solidFill>
            </p:spPr>
          </p:sp>
          <p:sp>
            <p:nvSpPr>
              <p:cNvPr name="TextBox 13" id="13"/>
              <p:cNvSpPr txBox="true"/>
              <p:nvPr/>
            </p:nvSpPr>
            <p:spPr>
              <a:xfrm>
                <a:off x="0" y="-38100"/>
                <a:ext cx="1203366" cy="962953"/>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349824" y="2102100"/>
              <a:ext cx="5392393" cy="1875367"/>
            </a:xfrm>
            <a:prstGeom prst="rect">
              <a:avLst/>
            </a:prstGeom>
          </p:spPr>
          <p:txBody>
            <a:bodyPr anchor="t" rtlCol="false" tIns="0" lIns="0" bIns="0" rIns="0">
              <a:spAutoFit/>
            </a:bodyPr>
            <a:lstStyle/>
            <a:p>
              <a:pPr algn="ctr">
                <a:lnSpc>
                  <a:spcPts val="2724"/>
                </a:lnSpc>
              </a:pPr>
              <a:r>
                <a:rPr lang="en-US" b="true" sz="2499" spc="-54">
                  <a:solidFill>
                    <a:srgbClr val="A97132"/>
                  </a:solidFill>
                  <a:latin typeface="Poppins Bold"/>
                  <a:ea typeface="Poppins Bold"/>
                  <a:cs typeface="Poppins Bold"/>
                  <a:sym typeface="Poppins Bold"/>
                </a:rPr>
                <a:t>Customer orders from the app but forgot to make payment</a:t>
              </a:r>
            </a:p>
            <a:p>
              <a:pPr algn="ctr">
                <a:lnSpc>
                  <a:spcPts val="2724"/>
                </a:lnSpc>
              </a:pPr>
            </a:p>
          </p:txBody>
        </p:sp>
        <p:sp>
          <p:nvSpPr>
            <p:cNvPr name="TextBox 15" id="15"/>
            <p:cNvSpPr txBox="true"/>
            <p:nvPr/>
          </p:nvSpPr>
          <p:spPr>
            <a:xfrm rot="0">
              <a:off x="1747269" y="460208"/>
              <a:ext cx="2597503" cy="1200742"/>
            </a:xfrm>
            <a:prstGeom prst="rect">
              <a:avLst/>
            </a:prstGeom>
          </p:spPr>
          <p:txBody>
            <a:bodyPr anchor="t" rtlCol="false" tIns="0" lIns="0" bIns="0" rIns="0">
              <a:spAutoFit/>
            </a:bodyPr>
            <a:lstStyle/>
            <a:p>
              <a:pPr algn="ctr">
                <a:lnSpc>
                  <a:spcPts val="3378"/>
                </a:lnSpc>
              </a:pPr>
              <a:r>
                <a:rPr lang="en-US" sz="3099" spc="-68">
                  <a:solidFill>
                    <a:srgbClr val="E7AD06"/>
                  </a:solidFill>
                  <a:latin typeface="Poppins"/>
                  <a:ea typeface="Poppins"/>
                  <a:cs typeface="Poppins"/>
                  <a:sym typeface="Poppins"/>
                </a:rPr>
                <a:t>Scenario  1</a:t>
              </a:r>
            </a:p>
          </p:txBody>
        </p:sp>
        <p:sp>
          <p:nvSpPr>
            <p:cNvPr name="AutoShape 16" id="16"/>
            <p:cNvSpPr/>
            <p:nvPr/>
          </p:nvSpPr>
          <p:spPr>
            <a:xfrm>
              <a:off x="0" y="1937000"/>
              <a:ext cx="6092041" cy="0"/>
            </a:xfrm>
            <a:prstGeom prst="line">
              <a:avLst/>
            </a:prstGeom>
            <a:ln cap="flat" w="25400">
              <a:solidFill>
                <a:srgbClr val="E7AD06"/>
              </a:solidFill>
              <a:prstDash val="solid"/>
              <a:headEnd type="none" len="sm" w="sm"/>
              <a:tailEnd type="none" len="sm" w="sm"/>
            </a:ln>
          </p:spPr>
        </p:sp>
      </p:grpSp>
      <p:grpSp>
        <p:nvGrpSpPr>
          <p:cNvPr name="Group 17" id="17"/>
          <p:cNvGrpSpPr/>
          <p:nvPr/>
        </p:nvGrpSpPr>
        <p:grpSpPr>
          <a:xfrm rot="0">
            <a:off x="6650594" y="3756447"/>
            <a:ext cx="4569031" cy="2825752"/>
            <a:chOff x="0" y="0"/>
            <a:chExt cx="6092041" cy="3767669"/>
          </a:xfrm>
        </p:grpSpPr>
        <p:grpSp>
          <p:nvGrpSpPr>
            <p:cNvPr name="Group 18" id="18"/>
            <p:cNvGrpSpPr/>
            <p:nvPr/>
          </p:nvGrpSpPr>
          <p:grpSpPr>
            <a:xfrm rot="0">
              <a:off x="0" y="0"/>
              <a:ext cx="6092041" cy="3767669"/>
              <a:chOff x="0" y="0"/>
              <a:chExt cx="1203366" cy="744231"/>
            </a:xfrm>
          </p:grpSpPr>
          <p:sp>
            <p:nvSpPr>
              <p:cNvPr name="Freeform 19" id="19"/>
              <p:cNvSpPr/>
              <p:nvPr/>
            </p:nvSpPr>
            <p:spPr>
              <a:xfrm flipH="false" flipV="false" rot="0">
                <a:off x="0" y="0"/>
                <a:ext cx="1203366" cy="744231"/>
              </a:xfrm>
              <a:custGeom>
                <a:avLst/>
                <a:gdLst/>
                <a:ahLst/>
                <a:cxnLst/>
                <a:rect r="r" b="b" t="t" l="l"/>
                <a:pathLst>
                  <a:path h="744231" w="1203366">
                    <a:moveTo>
                      <a:pt x="42361" y="0"/>
                    </a:moveTo>
                    <a:lnTo>
                      <a:pt x="1161005" y="0"/>
                    </a:lnTo>
                    <a:cubicBezTo>
                      <a:pt x="1172240" y="0"/>
                      <a:pt x="1183015" y="4463"/>
                      <a:pt x="1190959" y="12407"/>
                    </a:cubicBezTo>
                    <a:cubicBezTo>
                      <a:pt x="1198903" y="20351"/>
                      <a:pt x="1203366" y="31126"/>
                      <a:pt x="1203366" y="42361"/>
                    </a:cubicBezTo>
                    <a:lnTo>
                      <a:pt x="1203366" y="701870"/>
                    </a:lnTo>
                    <a:cubicBezTo>
                      <a:pt x="1203366" y="713105"/>
                      <a:pt x="1198903" y="723880"/>
                      <a:pt x="1190959" y="731824"/>
                    </a:cubicBezTo>
                    <a:cubicBezTo>
                      <a:pt x="1183015" y="739768"/>
                      <a:pt x="1172240" y="744231"/>
                      <a:pt x="1161005" y="744231"/>
                    </a:cubicBezTo>
                    <a:lnTo>
                      <a:pt x="42361" y="744231"/>
                    </a:lnTo>
                    <a:cubicBezTo>
                      <a:pt x="31126" y="744231"/>
                      <a:pt x="20351" y="739768"/>
                      <a:pt x="12407" y="731824"/>
                    </a:cubicBezTo>
                    <a:cubicBezTo>
                      <a:pt x="4463" y="723880"/>
                      <a:pt x="0" y="713105"/>
                      <a:pt x="0" y="701870"/>
                    </a:cubicBezTo>
                    <a:lnTo>
                      <a:pt x="0" y="42361"/>
                    </a:lnTo>
                    <a:cubicBezTo>
                      <a:pt x="0" y="31126"/>
                      <a:pt x="4463" y="20351"/>
                      <a:pt x="12407" y="12407"/>
                    </a:cubicBezTo>
                    <a:cubicBezTo>
                      <a:pt x="20351" y="4463"/>
                      <a:pt x="31126" y="0"/>
                      <a:pt x="42361" y="0"/>
                    </a:cubicBezTo>
                    <a:close/>
                  </a:path>
                </a:pathLst>
              </a:custGeom>
              <a:solidFill>
                <a:srgbClr val="FFFFFF"/>
              </a:solidFill>
            </p:spPr>
          </p:sp>
          <p:sp>
            <p:nvSpPr>
              <p:cNvPr name="TextBox 20" id="20"/>
              <p:cNvSpPr txBox="true"/>
              <p:nvPr/>
            </p:nvSpPr>
            <p:spPr>
              <a:xfrm>
                <a:off x="0" y="-38100"/>
                <a:ext cx="1203366" cy="782331"/>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349824" y="2102100"/>
              <a:ext cx="5392393" cy="960967"/>
            </a:xfrm>
            <a:prstGeom prst="rect">
              <a:avLst/>
            </a:prstGeom>
          </p:spPr>
          <p:txBody>
            <a:bodyPr anchor="t" rtlCol="false" tIns="0" lIns="0" bIns="0" rIns="0">
              <a:spAutoFit/>
            </a:bodyPr>
            <a:lstStyle/>
            <a:p>
              <a:pPr algn="ctr">
                <a:lnSpc>
                  <a:spcPts val="2724"/>
                </a:lnSpc>
              </a:pPr>
              <a:r>
                <a:rPr lang="en-US" b="true" sz="2499" spc="-54">
                  <a:solidFill>
                    <a:srgbClr val="A97132"/>
                  </a:solidFill>
                  <a:latin typeface="Poppins Bold"/>
                  <a:ea typeface="Poppins Bold"/>
                  <a:cs typeface="Poppins Bold"/>
                  <a:sym typeface="Poppins Bold"/>
                </a:rPr>
                <a:t>Ma</a:t>
              </a:r>
              <a:r>
                <a:rPr lang="en-US" b="true" sz="2499" spc="-54">
                  <a:solidFill>
                    <a:srgbClr val="A97132"/>
                  </a:solidFill>
                  <a:latin typeface="Poppins Bold"/>
                  <a:ea typeface="Poppins Bold"/>
                  <a:cs typeface="Poppins Bold"/>
                  <a:sym typeface="Poppins Bold"/>
                </a:rPr>
                <a:t>tching runners to orders</a:t>
              </a:r>
            </a:p>
          </p:txBody>
        </p:sp>
        <p:sp>
          <p:nvSpPr>
            <p:cNvPr name="TextBox 22" id="22"/>
            <p:cNvSpPr txBox="true"/>
            <p:nvPr/>
          </p:nvSpPr>
          <p:spPr>
            <a:xfrm rot="0">
              <a:off x="1747269" y="460208"/>
              <a:ext cx="2597503" cy="1200742"/>
            </a:xfrm>
            <a:prstGeom prst="rect">
              <a:avLst/>
            </a:prstGeom>
          </p:spPr>
          <p:txBody>
            <a:bodyPr anchor="t" rtlCol="false" tIns="0" lIns="0" bIns="0" rIns="0">
              <a:spAutoFit/>
            </a:bodyPr>
            <a:lstStyle/>
            <a:p>
              <a:pPr algn="ctr">
                <a:lnSpc>
                  <a:spcPts val="3378"/>
                </a:lnSpc>
              </a:pPr>
              <a:r>
                <a:rPr lang="en-US" sz="3099" spc="-68">
                  <a:solidFill>
                    <a:srgbClr val="E7AD06"/>
                  </a:solidFill>
                  <a:latin typeface="Poppins"/>
                  <a:ea typeface="Poppins"/>
                  <a:cs typeface="Poppins"/>
                  <a:sym typeface="Poppins"/>
                </a:rPr>
                <a:t>Scenario 2</a:t>
              </a:r>
            </a:p>
          </p:txBody>
        </p:sp>
        <p:sp>
          <p:nvSpPr>
            <p:cNvPr name="AutoShape 23" id="23"/>
            <p:cNvSpPr/>
            <p:nvPr/>
          </p:nvSpPr>
          <p:spPr>
            <a:xfrm>
              <a:off x="0" y="1937000"/>
              <a:ext cx="6092041" cy="0"/>
            </a:xfrm>
            <a:prstGeom prst="line">
              <a:avLst/>
            </a:prstGeom>
            <a:ln cap="flat" w="25400">
              <a:solidFill>
                <a:srgbClr val="E7AD06"/>
              </a:solidFill>
              <a:prstDash val="solid"/>
              <a:headEnd type="none" len="sm" w="sm"/>
              <a:tailEnd type="none" len="sm" w="sm"/>
            </a:ln>
          </p:spPr>
        </p:sp>
      </p:grpSp>
      <p:grpSp>
        <p:nvGrpSpPr>
          <p:cNvPr name="Group 24" id="24"/>
          <p:cNvGrpSpPr/>
          <p:nvPr/>
        </p:nvGrpSpPr>
        <p:grpSpPr>
          <a:xfrm rot="0">
            <a:off x="13019866" y="3756447"/>
            <a:ext cx="4569031" cy="2482852"/>
            <a:chOff x="0" y="0"/>
            <a:chExt cx="6092041" cy="3310469"/>
          </a:xfrm>
        </p:grpSpPr>
        <p:grpSp>
          <p:nvGrpSpPr>
            <p:cNvPr name="Group 25" id="25"/>
            <p:cNvGrpSpPr/>
            <p:nvPr/>
          </p:nvGrpSpPr>
          <p:grpSpPr>
            <a:xfrm rot="0">
              <a:off x="0" y="0"/>
              <a:ext cx="6092041" cy="3310469"/>
              <a:chOff x="0" y="0"/>
              <a:chExt cx="1203366" cy="653920"/>
            </a:xfrm>
          </p:grpSpPr>
          <p:sp>
            <p:nvSpPr>
              <p:cNvPr name="Freeform 26" id="26"/>
              <p:cNvSpPr/>
              <p:nvPr/>
            </p:nvSpPr>
            <p:spPr>
              <a:xfrm flipH="false" flipV="false" rot="0">
                <a:off x="0" y="0"/>
                <a:ext cx="1203366" cy="653920"/>
              </a:xfrm>
              <a:custGeom>
                <a:avLst/>
                <a:gdLst/>
                <a:ahLst/>
                <a:cxnLst/>
                <a:rect r="r" b="b" t="t" l="l"/>
                <a:pathLst>
                  <a:path h="653920" w="1203366">
                    <a:moveTo>
                      <a:pt x="42361" y="0"/>
                    </a:moveTo>
                    <a:lnTo>
                      <a:pt x="1161005" y="0"/>
                    </a:lnTo>
                    <a:cubicBezTo>
                      <a:pt x="1172240" y="0"/>
                      <a:pt x="1183015" y="4463"/>
                      <a:pt x="1190959" y="12407"/>
                    </a:cubicBezTo>
                    <a:cubicBezTo>
                      <a:pt x="1198903" y="20351"/>
                      <a:pt x="1203366" y="31126"/>
                      <a:pt x="1203366" y="42361"/>
                    </a:cubicBezTo>
                    <a:lnTo>
                      <a:pt x="1203366" y="611559"/>
                    </a:lnTo>
                    <a:cubicBezTo>
                      <a:pt x="1203366" y="622794"/>
                      <a:pt x="1198903" y="633568"/>
                      <a:pt x="1190959" y="641513"/>
                    </a:cubicBezTo>
                    <a:cubicBezTo>
                      <a:pt x="1183015" y="649457"/>
                      <a:pt x="1172240" y="653920"/>
                      <a:pt x="1161005" y="653920"/>
                    </a:cubicBezTo>
                    <a:lnTo>
                      <a:pt x="42361" y="653920"/>
                    </a:lnTo>
                    <a:cubicBezTo>
                      <a:pt x="31126" y="653920"/>
                      <a:pt x="20351" y="649457"/>
                      <a:pt x="12407" y="641513"/>
                    </a:cubicBezTo>
                    <a:cubicBezTo>
                      <a:pt x="4463" y="633568"/>
                      <a:pt x="0" y="622794"/>
                      <a:pt x="0" y="611559"/>
                    </a:cubicBezTo>
                    <a:lnTo>
                      <a:pt x="0" y="42361"/>
                    </a:lnTo>
                    <a:cubicBezTo>
                      <a:pt x="0" y="31126"/>
                      <a:pt x="4463" y="20351"/>
                      <a:pt x="12407" y="12407"/>
                    </a:cubicBezTo>
                    <a:cubicBezTo>
                      <a:pt x="20351" y="4463"/>
                      <a:pt x="31126" y="0"/>
                      <a:pt x="42361" y="0"/>
                    </a:cubicBezTo>
                    <a:close/>
                  </a:path>
                </a:pathLst>
              </a:custGeom>
              <a:solidFill>
                <a:srgbClr val="FFFFFF"/>
              </a:solidFill>
            </p:spPr>
          </p:sp>
          <p:sp>
            <p:nvSpPr>
              <p:cNvPr name="TextBox 27" id="27"/>
              <p:cNvSpPr txBox="true"/>
              <p:nvPr/>
            </p:nvSpPr>
            <p:spPr>
              <a:xfrm>
                <a:off x="0" y="-38100"/>
                <a:ext cx="1203366" cy="69202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349824" y="2102100"/>
              <a:ext cx="5392393" cy="503767"/>
            </a:xfrm>
            <a:prstGeom prst="rect">
              <a:avLst/>
            </a:prstGeom>
          </p:spPr>
          <p:txBody>
            <a:bodyPr anchor="t" rtlCol="false" tIns="0" lIns="0" bIns="0" rIns="0">
              <a:spAutoFit/>
            </a:bodyPr>
            <a:lstStyle/>
            <a:p>
              <a:pPr algn="ctr">
                <a:lnSpc>
                  <a:spcPts val="2724"/>
                </a:lnSpc>
              </a:pPr>
              <a:r>
                <a:rPr lang="en-US" b="true" sz="2499" spc="-54">
                  <a:solidFill>
                    <a:srgbClr val="A97132"/>
                  </a:solidFill>
                  <a:latin typeface="Poppins Bold"/>
                  <a:ea typeface="Poppins Bold"/>
                  <a:cs typeface="Poppins Bold"/>
                  <a:sym typeface="Poppins Bold"/>
                </a:rPr>
                <a:t>Merchant onboarding</a:t>
              </a:r>
            </a:p>
          </p:txBody>
        </p:sp>
        <p:sp>
          <p:nvSpPr>
            <p:cNvPr name="TextBox 29" id="29"/>
            <p:cNvSpPr txBox="true"/>
            <p:nvPr/>
          </p:nvSpPr>
          <p:spPr>
            <a:xfrm rot="0">
              <a:off x="1747269" y="460208"/>
              <a:ext cx="2597503" cy="1200742"/>
            </a:xfrm>
            <a:prstGeom prst="rect">
              <a:avLst/>
            </a:prstGeom>
          </p:spPr>
          <p:txBody>
            <a:bodyPr anchor="t" rtlCol="false" tIns="0" lIns="0" bIns="0" rIns="0">
              <a:spAutoFit/>
            </a:bodyPr>
            <a:lstStyle/>
            <a:p>
              <a:pPr algn="ctr">
                <a:lnSpc>
                  <a:spcPts val="3378"/>
                </a:lnSpc>
              </a:pPr>
              <a:r>
                <a:rPr lang="en-US" sz="3099" spc="-68">
                  <a:solidFill>
                    <a:srgbClr val="E7AD06"/>
                  </a:solidFill>
                  <a:latin typeface="Poppins"/>
                  <a:ea typeface="Poppins"/>
                  <a:cs typeface="Poppins"/>
                  <a:sym typeface="Poppins"/>
                </a:rPr>
                <a:t>Scenario 3</a:t>
              </a:r>
            </a:p>
          </p:txBody>
        </p:sp>
        <p:sp>
          <p:nvSpPr>
            <p:cNvPr name="AutoShape 30" id="30"/>
            <p:cNvSpPr/>
            <p:nvPr/>
          </p:nvSpPr>
          <p:spPr>
            <a:xfrm>
              <a:off x="0" y="1937000"/>
              <a:ext cx="6092041" cy="0"/>
            </a:xfrm>
            <a:prstGeom prst="line">
              <a:avLst/>
            </a:prstGeom>
            <a:ln cap="flat" w="25400">
              <a:solidFill>
                <a:srgbClr val="E7AD06"/>
              </a:solidFill>
              <a:prstDash val="solid"/>
              <a:headEnd type="none" len="sm" w="sm"/>
              <a:tailEnd type="none" len="sm" w="sm"/>
            </a:ln>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E7AD06"/>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E7AD06"/>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E7AD06"/>
            </a:solidFill>
            <a:prstDash val="solid"/>
            <a:headEnd type="none" len="sm" w="sm"/>
            <a:tailEnd type="none" len="sm" w="sm"/>
          </a:ln>
        </p:spPr>
      </p:sp>
      <p:grpSp>
        <p:nvGrpSpPr>
          <p:cNvPr name="Group 6" id="6"/>
          <p:cNvGrpSpPr/>
          <p:nvPr/>
        </p:nvGrpSpPr>
        <p:grpSpPr>
          <a:xfrm rot="0">
            <a:off x="608308" y="606533"/>
            <a:ext cx="14180304" cy="1439452"/>
            <a:chOff x="0" y="0"/>
            <a:chExt cx="3734730" cy="379115"/>
          </a:xfrm>
        </p:grpSpPr>
        <p:sp>
          <p:nvSpPr>
            <p:cNvPr name="Freeform 7" id="7"/>
            <p:cNvSpPr/>
            <p:nvPr/>
          </p:nvSpPr>
          <p:spPr>
            <a:xfrm flipH="false" flipV="false" rot="0">
              <a:off x="0" y="0"/>
              <a:ext cx="3734730" cy="379115"/>
            </a:xfrm>
            <a:custGeom>
              <a:avLst/>
              <a:gdLst/>
              <a:ahLst/>
              <a:cxnLst/>
              <a:rect r="r" b="b" t="t" l="l"/>
              <a:pathLst>
                <a:path h="379115" w="3734730">
                  <a:moveTo>
                    <a:pt x="0" y="0"/>
                  </a:moveTo>
                  <a:lnTo>
                    <a:pt x="3734730" y="0"/>
                  </a:lnTo>
                  <a:lnTo>
                    <a:pt x="3734730" y="379115"/>
                  </a:lnTo>
                  <a:lnTo>
                    <a:pt x="0" y="379115"/>
                  </a:lnTo>
                  <a:close/>
                </a:path>
              </a:pathLst>
            </a:custGeom>
            <a:solidFill>
              <a:srgbClr val="FCBC05"/>
            </a:solidFill>
          </p:spPr>
        </p:sp>
        <p:sp>
          <p:nvSpPr>
            <p:cNvPr name="TextBox 8" id="8"/>
            <p:cNvSpPr txBox="true"/>
            <p:nvPr/>
          </p:nvSpPr>
          <p:spPr>
            <a:xfrm>
              <a:off x="0" y="-38100"/>
              <a:ext cx="3734730" cy="4172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375182" y="2473663"/>
            <a:ext cx="5014051" cy="6356958"/>
          </a:xfrm>
          <a:custGeom>
            <a:avLst/>
            <a:gdLst/>
            <a:ahLst/>
            <a:cxnLst/>
            <a:rect r="r" b="b" t="t" l="l"/>
            <a:pathLst>
              <a:path h="6356958" w="5014051">
                <a:moveTo>
                  <a:pt x="0" y="0"/>
                </a:moveTo>
                <a:lnTo>
                  <a:pt x="5014051" y="0"/>
                </a:lnTo>
                <a:lnTo>
                  <a:pt x="5014051" y="6356958"/>
                </a:lnTo>
                <a:lnTo>
                  <a:pt x="0" y="6356958"/>
                </a:lnTo>
                <a:lnTo>
                  <a:pt x="0" y="0"/>
                </a:lnTo>
                <a:close/>
              </a:path>
            </a:pathLst>
          </a:custGeom>
          <a:blipFill>
            <a:blip r:embed="rId2"/>
            <a:stretch>
              <a:fillRect l="0" t="0" r="0" b="0"/>
            </a:stretch>
          </a:blipFill>
        </p:spPr>
      </p:sp>
      <p:sp>
        <p:nvSpPr>
          <p:cNvPr name="Freeform 10" id="10"/>
          <p:cNvSpPr/>
          <p:nvPr/>
        </p:nvSpPr>
        <p:spPr>
          <a:xfrm flipH="false" flipV="false" rot="0">
            <a:off x="6694033" y="3044834"/>
            <a:ext cx="11065500" cy="5214617"/>
          </a:xfrm>
          <a:custGeom>
            <a:avLst/>
            <a:gdLst/>
            <a:ahLst/>
            <a:cxnLst/>
            <a:rect r="r" b="b" t="t" l="l"/>
            <a:pathLst>
              <a:path h="5214617" w="11065500">
                <a:moveTo>
                  <a:pt x="0" y="0"/>
                </a:moveTo>
                <a:lnTo>
                  <a:pt x="11065500" y="0"/>
                </a:lnTo>
                <a:lnTo>
                  <a:pt x="11065500" y="5214617"/>
                </a:lnTo>
                <a:lnTo>
                  <a:pt x="0" y="5214617"/>
                </a:lnTo>
                <a:lnTo>
                  <a:pt x="0" y="0"/>
                </a:lnTo>
                <a:close/>
              </a:path>
            </a:pathLst>
          </a:custGeom>
          <a:blipFill>
            <a:blip r:embed="rId3"/>
            <a:stretch>
              <a:fillRect l="0" t="0" r="0" b="0"/>
            </a:stretch>
          </a:blipFill>
        </p:spPr>
      </p:sp>
      <p:sp>
        <p:nvSpPr>
          <p:cNvPr name="TextBox 11" id="11"/>
          <p:cNvSpPr txBox="true"/>
          <p:nvPr/>
        </p:nvSpPr>
        <p:spPr>
          <a:xfrm rot="0">
            <a:off x="840090" y="949060"/>
            <a:ext cx="14121256" cy="924313"/>
          </a:xfrm>
          <a:prstGeom prst="rect">
            <a:avLst/>
          </a:prstGeom>
        </p:spPr>
        <p:txBody>
          <a:bodyPr anchor="t" rtlCol="false" tIns="0" lIns="0" bIns="0" rIns="0">
            <a:spAutoFit/>
          </a:bodyPr>
          <a:lstStyle/>
          <a:p>
            <a:pPr algn="l">
              <a:lnSpc>
                <a:spcPts val="6132"/>
              </a:lnSpc>
            </a:pPr>
            <a:r>
              <a:rPr lang="en-US" sz="7300" spc="-474" b="true">
                <a:solidFill>
                  <a:srgbClr val="FFFFFF"/>
                </a:solidFill>
                <a:latin typeface="Poppins Bold"/>
                <a:ea typeface="Poppins Bold"/>
                <a:cs typeface="Poppins Bold"/>
                <a:sym typeface="Poppins Bold"/>
              </a:rPr>
              <a:t>Scenario 1 : User successful order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E7AD06"/>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E7AD06"/>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E7AD06"/>
            </a:solidFill>
            <a:prstDash val="solid"/>
            <a:headEnd type="none" len="sm" w="sm"/>
            <a:tailEnd type="none" len="sm" w="sm"/>
          </a:ln>
        </p:spPr>
      </p:sp>
      <p:pic>
        <p:nvPicPr>
          <p:cNvPr name="Picture 6" id="6">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7806" r="0" b="0"/>
          <a:stretch>
            <a:fillRect/>
          </a:stretch>
        </p:blipFill>
        <p:spPr>
          <a:xfrm flipH="false" flipV="false" rot="0">
            <a:off x="2426447" y="2490663"/>
            <a:ext cx="13473205" cy="6987086"/>
          </a:xfrm>
          <a:prstGeom prst="rect">
            <a:avLst/>
          </a:prstGeom>
        </p:spPr>
      </p:pic>
      <p:grpSp>
        <p:nvGrpSpPr>
          <p:cNvPr name="Group 7" id="7"/>
          <p:cNvGrpSpPr/>
          <p:nvPr/>
        </p:nvGrpSpPr>
        <p:grpSpPr>
          <a:xfrm rot="0">
            <a:off x="608308" y="606533"/>
            <a:ext cx="14180304" cy="1439452"/>
            <a:chOff x="0" y="0"/>
            <a:chExt cx="3734730" cy="379115"/>
          </a:xfrm>
        </p:grpSpPr>
        <p:sp>
          <p:nvSpPr>
            <p:cNvPr name="Freeform 8" id="8"/>
            <p:cNvSpPr/>
            <p:nvPr/>
          </p:nvSpPr>
          <p:spPr>
            <a:xfrm flipH="false" flipV="false" rot="0">
              <a:off x="0" y="0"/>
              <a:ext cx="3734730" cy="379115"/>
            </a:xfrm>
            <a:custGeom>
              <a:avLst/>
              <a:gdLst/>
              <a:ahLst/>
              <a:cxnLst/>
              <a:rect r="r" b="b" t="t" l="l"/>
              <a:pathLst>
                <a:path h="379115" w="3734730">
                  <a:moveTo>
                    <a:pt x="0" y="0"/>
                  </a:moveTo>
                  <a:lnTo>
                    <a:pt x="3734730" y="0"/>
                  </a:lnTo>
                  <a:lnTo>
                    <a:pt x="3734730" y="379115"/>
                  </a:lnTo>
                  <a:lnTo>
                    <a:pt x="0" y="379115"/>
                  </a:lnTo>
                  <a:close/>
                </a:path>
              </a:pathLst>
            </a:custGeom>
            <a:solidFill>
              <a:srgbClr val="FCBC05"/>
            </a:solidFill>
          </p:spPr>
        </p:sp>
        <p:sp>
          <p:nvSpPr>
            <p:cNvPr name="TextBox 9" id="9"/>
            <p:cNvSpPr txBox="true"/>
            <p:nvPr/>
          </p:nvSpPr>
          <p:spPr>
            <a:xfrm>
              <a:off x="0" y="-38100"/>
              <a:ext cx="3734730" cy="41721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840090" y="949060"/>
            <a:ext cx="14121256" cy="924313"/>
          </a:xfrm>
          <a:prstGeom prst="rect">
            <a:avLst/>
          </a:prstGeom>
        </p:spPr>
        <p:txBody>
          <a:bodyPr anchor="t" rtlCol="false" tIns="0" lIns="0" bIns="0" rIns="0">
            <a:spAutoFit/>
          </a:bodyPr>
          <a:lstStyle/>
          <a:p>
            <a:pPr algn="l">
              <a:lnSpc>
                <a:spcPts val="6132"/>
              </a:lnSpc>
            </a:pPr>
            <a:r>
              <a:rPr lang="en-US" sz="7300" spc="-474" b="true">
                <a:solidFill>
                  <a:srgbClr val="FFFFFF"/>
                </a:solidFill>
                <a:latin typeface="Poppins Bold"/>
                <a:ea typeface="Poppins Bold"/>
                <a:cs typeface="Poppins Bold"/>
                <a:sym typeface="Poppins Bold"/>
              </a:rPr>
              <a:t>Scenario 1 :  Demo</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flipH="true" flipV="true">
            <a:off x="1047750" y="-314399"/>
            <a:ext cx="0" cy="10601399"/>
          </a:xfrm>
          <a:prstGeom prst="line">
            <a:avLst/>
          </a:prstGeom>
          <a:ln cap="flat" w="38100">
            <a:solidFill>
              <a:srgbClr val="E7AD06"/>
            </a:solidFill>
            <a:prstDash val="solid"/>
            <a:headEnd type="none" len="sm" w="sm"/>
            <a:tailEnd type="none" len="sm" w="sm"/>
          </a:ln>
        </p:spPr>
      </p:sp>
      <p:sp>
        <p:nvSpPr>
          <p:cNvPr name="AutoShape 3" id="3"/>
          <p:cNvSpPr/>
          <p:nvPr/>
        </p:nvSpPr>
        <p:spPr>
          <a:xfrm flipV="true">
            <a:off x="17278350" y="-314399"/>
            <a:ext cx="0" cy="10601399"/>
          </a:xfrm>
          <a:prstGeom prst="line">
            <a:avLst/>
          </a:prstGeom>
          <a:ln cap="flat" w="38100">
            <a:solidFill>
              <a:srgbClr val="FFFFFF"/>
            </a:solidFill>
            <a:prstDash val="solid"/>
            <a:headEnd type="none" len="sm" w="sm"/>
            <a:tailEnd type="none" len="sm" w="sm"/>
          </a:ln>
        </p:spPr>
      </p:sp>
      <p:sp>
        <p:nvSpPr>
          <p:cNvPr name="AutoShape 4" id="4"/>
          <p:cNvSpPr/>
          <p:nvPr/>
        </p:nvSpPr>
        <p:spPr>
          <a:xfrm>
            <a:off x="-45436" y="1047750"/>
            <a:ext cx="18288000" cy="0"/>
          </a:xfrm>
          <a:prstGeom prst="line">
            <a:avLst/>
          </a:prstGeom>
          <a:ln cap="flat" w="38100">
            <a:solidFill>
              <a:srgbClr val="E7AD06"/>
            </a:solidFill>
            <a:prstDash val="solid"/>
            <a:headEnd type="none" len="sm" w="sm"/>
            <a:tailEnd type="none" len="sm" w="sm"/>
          </a:ln>
        </p:spPr>
      </p:sp>
      <p:sp>
        <p:nvSpPr>
          <p:cNvPr name="AutoShape 5" id="5"/>
          <p:cNvSpPr/>
          <p:nvPr/>
        </p:nvSpPr>
        <p:spPr>
          <a:xfrm>
            <a:off x="0" y="9277350"/>
            <a:ext cx="18288000" cy="0"/>
          </a:xfrm>
          <a:prstGeom prst="line">
            <a:avLst/>
          </a:prstGeom>
          <a:ln cap="flat" w="38100">
            <a:solidFill>
              <a:srgbClr val="E7AD06"/>
            </a:solidFill>
            <a:prstDash val="solid"/>
            <a:headEnd type="none" len="sm" w="sm"/>
            <a:tailEnd type="none" len="sm" w="sm"/>
          </a:ln>
        </p:spPr>
      </p:sp>
      <p:grpSp>
        <p:nvGrpSpPr>
          <p:cNvPr name="Group 6" id="6"/>
          <p:cNvGrpSpPr/>
          <p:nvPr/>
        </p:nvGrpSpPr>
        <p:grpSpPr>
          <a:xfrm rot="0">
            <a:off x="608308" y="606533"/>
            <a:ext cx="15511174" cy="1439452"/>
            <a:chOff x="0" y="0"/>
            <a:chExt cx="4085248" cy="379115"/>
          </a:xfrm>
        </p:grpSpPr>
        <p:sp>
          <p:nvSpPr>
            <p:cNvPr name="Freeform 7" id="7"/>
            <p:cNvSpPr/>
            <p:nvPr/>
          </p:nvSpPr>
          <p:spPr>
            <a:xfrm flipH="false" flipV="false" rot="0">
              <a:off x="0" y="0"/>
              <a:ext cx="4085248" cy="379115"/>
            </a:xfrm>
            <a:custGeom>
              <a:avLst/>
              <a:gdLst/>
              <a:ahLst/>
              <a:cxnLst/>
              <a:rect r="r" b="b" t="t" l="l"/>
              <a:pathLst>
                <a:path h="379115" w="4085248">
                  <a:moveTo>
                    <a:pt x="0" y="0"/>
                  </a:moveTo>
                  <a:lnTo>
                    <a:pt x="4085248" y="0"/>
                  </a:lnTo>
                  <a:lnTo>
                    <a:pt x="4085248" y="379115"/>
                  </a:lnTo>
                  <a:lnTo>
                    <a:pt x="0" y="379115"/>
                  </a:lnTo>
                  <a:close/>
                </a:path>
              </a:pathLst>
            </a:custGeom>
            <a:solidFill>
              <a:srgbClr val="FCBC05"/>
            </a:solidFill>
          </p:spPr>
        </p:sp>
        <p:sp>
          <p:nvSpPr>
            <p:cNvPr name="TextBox 8" id="8"/>
            <p:cNvSpPr txBox="true"/>
            <p:nvPr/>
          </p:nvSpPr>
          <p:spPr>
            <a:xfrm>
              <a:off x="0" y="-38100"/>
              <a:ext cx="4085248" cy="41721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696580" y="3716802"/>
            <a:ext cx="11301259" cy="3870681"/>
          </a:xfrm>
          <a:custGeom>
            <a:avLst/>
            <a:gdLst/>
            <a:ahLst/>
            <a:cxnLst/>
            <a:rect r="r" b="b" t="t" l="l"/>
            <a:pathLst>
              <a:path h="3870681" w="11301259">
                <a:moveTo>
                  <a:pt x="0" y="0"/>
                </a:moveTo>
                <a:lnTo>
                  <a:pt x="11301259" y="0"/>
                </a:lnTo>
                <a:lnTo>
                  <a:pt x="11301259" y="3870681"/>
                </a:lnTo>
                <a:lnTo>
                  <a:pt x="0" y="3870681"/>
                </a:lnTo>
                <a:lnTo>
                  <a:pt x="0" y="0"/>
                </a:lnTo>
                <a:close/>
              </a:path>
            </a:pathLst>
          </a:custGeom>
          <a:blipFill>
            <a:blip r:embed="rId2"/>
            <a:stretch>
              <a:fillRect l="0" t="0" r="0" b="0"/>
            </a:stretch>
          </a:blipFill>
        </p:spPr>
      </p:sp>
      <p:sp>
        <p:nvSpPr>
          <p:cNvPr name="Freeform 10" id="10"/>
          <p:cNvSpPr/>
          <p:nvPr/>
        </p:nvSpPr>
        <p:spPr>
          <a:xfrm flipH="false" flipV="false" rot="0">
            <a:off x="1287256" y="2473663"/>
            <a:ext cx="5188867" cy="6356958"/>
          </a:xfrm>
          <a:custGeom>
            <a:avLst/>
            <a:gdLst/>
            <a:ahLst/>
            <a:cxnLst/>
            <a:rect r="r" b="b" t="t" l="l"/>
            <a:pathLst>
              <a:path h="6356958" w="5188867">
                <a:moveTo>
                  <a:pt x="0" y="0"/>
                </a:moveTo>
                <a:lnTo>
                  <a:pt x="5188868" y="0"/>
                </a:lnTo>
                <a:lnTo>
                  <a:pt x="5188868" y="6356958"/>
                </a:lnTo>
                <a:lnTo>
                  <a:pt x="0" y="6356958"/>
                </a:lnTo>
                <a:lnTo>
                  <a:pt x="0" y="0"/>
                </a:lnTo>
                <a:close/>
              </a:path>
            </a:pathLst>
          </a:custGeom>
          <a:blipFill>
            <a:blip r:embed="rId3"/>
            <a:stretch>
              <a:fillRect l="0" t="0" r="0" b="0"/>
            </a:stretch>
          </a:blipFill>
        </p:spPr>
      </p:sp>
      <p:sp>
        <p:nvSpPr>
          <p:cNvPr name="TextBox 11" id="11"/>
          <p:cNvSpPr txBox="true"/>
          <p:nvPr/>
        </p:nvSpPr>
        <p:spPr>
          <a:xfrm rot="0">
            <a:off x="840090" y="949060"/>
            <a:ext cx="16704247" cy="924313"/>
          </a:xfrm>
          <a:prstGeom prst="rect">
            <a:avLst/>
          </a:prstGeom>
        </p:spPr>
        <p:txBody>
          <a:bodyPr anchor="t" rtlCol="false" tIns="0" lIns="0" bIns="0" rIns="0">
            <a:spAutoFit/>
          </a:bodyPr>
          <a:lstStyle/>
          <a:p>
            <a:pPr algn="l">
              <a:lnSpc>
                <a:spcPts val="6132"/>
              </a:lnSpc>
            </a:pPr>
            <a:r>
              <a:rPr lang="en-US" sz="7300" spc="-474" b="true">
                <a:solidFill>
                  <a:srgbClr val="FFFFFF"/>
                </a:solidFill>
                <a:latin typeface="Poppins Bold"/>
                <a:ea typeface="Poppins Bold"/>
                <a:cs typeface="Poppins Bold"/>
                <a:sym typeface="Poppins Bold"/>
              </a:rPr>
              <a:t>Scenario 2 : Assign orders to runners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DAG4gU9X72s</dc:identifier>
  <dcterms:modified xsi:type="dcterms:W3CDTF">2011-08-01T06:04:30Z</dcterms:modified>
  <cp:revision>1</cp:revision>
  <dc:title>Smunch</dc:title>
</cp:coreProperties>
</file>